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64" r:id="rId2"/>
    <p:sldId id="265" r:id="rId3"/>
    <p:sldId id="270" r:id="rId4"/>
    <p:sldId id="268" r:id="rId5"/>
    <p:sldId id="267" r:id="rId6"/>
    <p:sldId id="266" r:id="rId7"/>
    <p:sldId id="269" r:id="rId8"/>
    <p:sldId id="271" r:id="rId9"/>
    <p:sldId id="257" r:id="rId10"/>
    <p:sldId id="259" r:id="rId11"/>
    <p:sldId id="260" r:id="rId12"/>
    <p:sldId id="261" r:id="rId13"/>
    <p:sldId id="262" r:id="rId14"/>
    <p:sldId id="263" r:id="rId1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F47F466-4060-C5F2-76B9-B7358F37C72F}" name="鈴木 圭" initials="鈴木" userId="030debdabc963c4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0" autoAdjust="0"/>
    <p:restoredTop sz="94660"/>
  </p:normalViewPr>
  <p:slideViewPr>
    <p:cSldViewPr snapToGrid="0">
      <p:cViewPr varScale="1">
        <p:scale>
          <a:sx n="74" d="100"/>
          <a:sy n="74" d="100"/>
        </p:scale>
        <p:origin x="323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615ACE-5D92-4142-B859-7831812B8A91}" type="datetimeFigureOut">
              <a:rPr kumimoji="1" lang="ja-JP" altLang="en-US" smtClean="0"/>
              <a:t>2023/3/6</a:t>
            </a:fld>
            <a:endParaRPr kumimoji="1" lang="ja-JP" altLang="en-US"/>
          </a:p>
        </p:txBody>
      </p:sp>
      <p:sp>
        <p:nvSpPr>
          <p:cNvPr id="4" name="スライド イメージ プレースホルダー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3DDC57-437A-438A-95C7-B13A98C7DBAB}" type="slidenum">
              <a:rPr kumimoji="1" lang="ja-JP" altLang="en-US" smtClean="0"/>
              <a:t>‹#›</a:t>
            </a:fld>
            <a:endParaRPr kumimoji="1" lang="ja-JP" altLang="en-US"/>
          </a:p>
        </p:txBody>
      </p:sp>
    </p:spTree>
    <p:extLst>
      <p:ext uri="{BB962C8B-B14F-4D97-AF65-F5344CB8AC3E}">
        <p14:creationId xmlns:p14="http://schemas.microsoft.com/office/powerpoint/2010/main" val="189293019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BB9ACF0-0630-4168-8630-A936C2AFBFC7}" type="datetime1">
              <a:rPr kumimoji="1" lang="ja-JP" altLang="en-US" smtClean="0"/>
              <a:t>2023/3/6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33108D8-1193-43E4-AB7C-C97D8F7F7169}" type="slidenum">
              <a:rPr kumimoji="1" lang="ja-JP" altLang="en-US" smtClean="0"/>
              <a:t>‹#›</a:t>
            </a:fld>
            <a:endParaRPr kumimoji="1" lang="ja-JP" altLang="en-US"/>
          </a:p>
        </p:txBody>
      </p:sp>
    </p:spTree>
    <p:extLst>
      <p:ext uri="{BB962C8B-B14F-4D97-AF65-F5344CB8AC3E}">
        <p14:creationId xmlns:p14="http://schemas.microsoft.com/office/powerpoint/2010/main" val="924753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53ED512-C30E-428E-A7DC-2630F46BFFB4}" type="datetime1">
              <a:rPr kumimoji="1" lang="ja-JP" altLang="en-US" smtClean="0"/>
              <a:t>2023/3/6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33108D8-1193-43E4-AB7C-C97D8F7F7169}" type="slidenum">
              <a:rPr kumimoji="1" lang="ja-JP" altLang="en-US" smtClean="0"/>
              <a:t>‹#›</a:t>
            </a:fld>
            <a:endParaRPr kumimoji="1" lang="ja-JP" altLang="en-US"/>
          </a:p>
        </p:txBody>
      </p:sp>
    </p:spTree>
    <p:extLst>
      <p:ext uri="{BB962C8B-B14F-4D97-AF65-F5344CB8AC3E}">
        <p14:creationId xmlns:p14="http://schemas.microsoft.com/office/powerpoint/2010/main" val="1629299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72759F6-E8AF-467A-A4A7-EB613D3D0E56}" type="datetime1">
              <a:rPr kumimoji="1" lang="ja-JP" altLang="en-US" smtClean="0"/>
              <a:t>2023/3/6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33108D8-1193-43E4-AB7C-C97D8F7F7169}" type="slidenum">
              <a:rPr kumimoji="1" lang="ja-JP" altLang="en-US" smtClean="0"/>
              <a:t>‹#›</a:t>
            </a:fld>
            <a:endParaRPr kumimoji="1" lang="ja-JP" altLang="en-US"/>
          </a:p>
        </p:txBody>
      </p:sp>
    </p:spTree>
    <p:extLst>
      <p:ext uri="{BB962C8B-B14F-4D97-AF65-F5344CB8AC3E}">
        <p14:creationId xmlns:p14="http://schemas.microsoft.com/office/powerpoint/2010/main" val="147153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BC23EEF-E359-4AB1-84F0-91FCF24E80D7}" type="datetime1">
              <a:rPr kumimoji="1" lang="ja-JP" altLang="en-US" smtClean="0"/>
              <a:t>2023/3/6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33108D8-1193-43E4-AB7C-C97D8F7F7169}" type="slidenum">
              <a:rPr kumimoji="1" lang="ja-JP" altLang="en-US" smtClean="0"/>
              <a:t>‹#›</a:t>
            </a:fld>
            <a:endParaRPr kumimoji="1" lang="ja-JP" altLang="en-US"/>
          </a:p>
        </p:txBody>
      </p:sp>
    </p:spTree>
    <p:extLst>
      <p:ext uri="{BB962C8B-B14F-4D97-AF65-F5344CB8AC3E}">
        <p14:creationId xmlns:p14="http://schemas.microsoft.com/office/powerpoint/2010/main" val="957596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C56E6F-BC91-465C-9409-B60C54636215}" type="datetime1">
              <a:rPr kumimoji="1" lang="ja-JP" altLang="en-US" smtClean="0"/>
              <a:t>2023/3/6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33108D8-1193-43E4-AB7C-C97D8F7F7169}" type="slidenum">
              <a:rPr kumimoji="1" lang="ja-JP" altLang="en-US" smtClean="0"/>
              <a:t>‹#›</a:t>
            </a:fld>
            <a:endParaRPr kumimoji="1" lang="ja-JP" altLang="en-US"/>
          </a:p>
        </p:txBody>
      </p:sp>
    </p:spTree>
    <p:extLst>
      <p:ext uri="{BB962C8B-B14F-4D97-AF65-F5344CB8AC3E}">
        <p14:creationId xmlns:p14="http://schemas.microsoft.com/office/powerpoint/2010/main" val="116286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9677512-BD91-4924-A9C4-1C171780A3CE}" type="datetime1">
              <a:rPr kumimoji="1" lang="ja-JP" altLang="en-US" smtClean="0"/>
              <a:t>2023/3/6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33108D8-1193-43E4-AB7C-C97D8F7F7169}" type="slidenum">
              <a:rPr kumimoji="1" lang="ja-JP" altLang="en-US" smtClean="0"/>
              <a:t>‹#›</a:t>
            </a:fld>
            <a:endParaRPr kumimoji="1" lang="ja-JP" altLang="en-US"/>
          </a:p>
        </p:txBody>
      </p:sp>
    </p:spTree>
    <p:extLst>
      <p:ext uri="{BB962C8B-B14F-4D97-AF65-F5344CB8AC3E}">
        <p14:creationId xmlns:p14="http://schemas.microsoft.com/office/powerpoint/2010/main" val="3072246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B643934-C2E9-46F8-8AC5-FB67CD2304DF}" type="datetime1">
              <a:rPr kumimoji="1" lang="ja-JP" altLang="en-US" smtClean="0"/>
              <a:t>2023/3/6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33108D8-1193-43E4-AB7C-C97D8F7F7169}" type="slidenum">
              <a:rPr kumimoji="1" lang="ja-JP" altLang="en-US" smtClean="0"/>
              <a:t>‹#›</a:t>
            </a:fld>
            <a:endParaRPr kumimoji="1" lang="ja-JP" altLang="en-US"/>
          </a:p>
        </p:txBody>
      </p:sp>
    </p:spTree>
    <p:extLst>
      <p:ext uri="{BB962C8B-B14F-4D97-AF65-F5344CB8AC3E}">
        <p14:creationId xmlns:p14="http://schemas.microsoft.com/office/powerpoint/2010/main" val="2633566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EA0C784-85B8-4773-9DED-44822349486C}" type="datetime1">
              <a:rPr kumimoji="1" lang="ja-JP" altLang="en-US" smtClean="0"/>
              <a:t>2023/3/6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33108D8-1193-43E4-AB7C-C97D8F7F7169}" type="slidenum">
              <a:rPr kumimoji="1" lang="ja-JP" altLang="en-US" smtClean="0"/>
              <a:t>‹#›</a:t>
            </a:fld>
            <a:endParaRPr kumimoji="1" lang="ja-JP" altLang="en-US"/>
          </a:p>
        </p:txBody>
      </p:sp>
    </p:spTree>
    <p:extLst>
      <p:ext uri="{BB962C8B-B14F-4D97-AF65-F5344CB8AC3E}">
        <p14:creationId xmlns:p14="http://schemas.microsoft.com/office/powerpoint/2010/main" val="3911878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25FA82-A37E-45BB-9980-68D73C6DDD24}" type="datetime1">
              <a:rPr kumimoji="1" lang="ja-JP" altLang="en-US" smtClean="0"/>
              <a:t>2023/3/6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33108D8-1193-43E4-AB7C-C97D8F7F7169}" type="slidenum">
              <a:rPr kumimoji="1" lang="ja-JP" altLang="en-US" smtClean="0"/>
              <a:t>‹#›</a:t>
            </a:fld>
            <a:endParaRPr kumimoji="1" lang="ja-JP" altLang="en-US"/>
          </a:p>
        </p:txBody>
      </p:sp>
    </p:spTree>
    <p:extLst>
      <p:ext uri="{BB962C8B-B14F-4D97-AF65-F5344CB8AC3E}">
        <p14:creationId xmlns:p14="http://schemas.microsoft.com/office/powerpoint/2010/main" val="328360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8C97899-2F5A-4443-A411-2EB30DDD6B77}" type="datetime1">
              <a:rPr kumimoji="1" lang="ja-JP" altLang="en-US" smtClean="0"/>
              <a:t>2023/3/6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33108D8-1193-43E4-AB7C-C97D8F7F7169}" type="slidenum">
              <a:rPr kumimoji="1" lang="ja-JP" altLang="en-US" smtClean="0"/>
              <a:t>‹#›</a:t>
            </a:fld>
            <a:endParaRPr kumimoji="1" lang="ja-JP" altLang="en-US"/>
          </a:p>
        </p:txBody>
      </p:sp>
    </p:spTree>
    <p:extLst>
      <p:ext uri="{BB962C8B-B14F-4D97-AF65-F5344CB8AC3E}">
        <p14:creationId xmlns:p14="http://schemas.microsoft.com/office/powerpoint/2010/main" val="763047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074D060-6E82-4704-B72A-48FD3F1E7250}" type="datetime1">
              <a:rPr kumimoji="1" lang="ja-JP" altLang="en-US" smtClean="0"/>
              <a:t>2023/3/6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33108D8-1193-43E4-AB7C-C97D8F7F7169}" type="slidenum">
              <a:rPr kumimoji="1" lang="ja-JP" altLang="en-US" smtClean="0"/>
              <a:t>‹#›</a:t>
            </a:fld>
            <a:endParaRPr kumimoji="1" lang="ja-JP" altLang="en-US"/>
          </a:p>
        </p:txBody>
      </p:sp>
    </p:spTree>
    <p:extLst>
      <p:ext uri="{BB962C8B-B14F-4D97-AF65-F5344CB8AC3E}">
        <p14:creationId xmlns:p14="http://schemas.microsoft.com/office/powerpoint/2010/main" val="902800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8AE3ABF-D3F6-481E-B7CF-6FC4C749EC42}" type="datetime1">
              <a:rPr kumimoji="1" lang="ja-JP" altLang="en-US" smtClean="0"/>
              <a:t>2023/3/6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E33108D8-1193-43E4-AB7C-C97D8F7F7169}" type="slidenum">
              <a:rPr kumimoji="1" lang="ja-JP" altLang="en-US" smtClean="0"/>
              <a:t>‹#›</a:t>
            </a:fld>
            <a:endParaRPr kumimoji="1" lang="ja-JP" altLang="en-US"/>
          </a:p>
        </p:txBody>
      </p:sp>
    </p:spTree>
    <p:extLst>
      <p:ext uri="{BB962C8B-B14F-4D97-AF65-F5344CB8AC3E}">
        <p14:creationId xmlns:p14="http://schemas.microsoft.com/office/powerpoint/2010/main" val="7909390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molink.jp/"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clta.jp/document/"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s://molink.jp/"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289DBA78-199F-DE70-70AF-F3F6F5A90640}"/>
              </a:ext>
            </a:extLst>
          </p:cNvPr>
          <p:cNvSpPr txBox="1"/>
          <p:nvPr/>
        </p:nvSpPr>
        <p:spPr>
          <a:xfrm>
            <a:off x="1524472" y="2934776"/>
            <a:ext cx="3809056" cy="369332"/>
          </a:xfrm>
          <a:prstGeom prst="rect">
            <a:avLst/>
          </a:prstGeom>
          <a:noFill/>
        </p:spPr>
        <p:txBody>
          <a:bodyPr wrap="none" rtlCol="0">
            <a:spAutoFit/>
          </a:bodyPr>
          <a:lstStyle/>
          <a:p>
            <a:r>
              <a:rPr kumimoji="1" lang="ja-JP" altLang="en-US" b="1" dirty="0">
                <a:solidFill>
                  <a:schemeClr val="bg1">
                    <a:lumMod val="50000"/>
                  </a:schemeClr>
                </a:solidFill>
              </a:rPr>
              <a:t>木質材料</a:t>
            </a:r>
            <a:r>
              <a:rPr kumimoji="1" lang="en-US" altLang="ja-JP" b="1" dirty="0">
                <a:solidFill>
                  <a:schemeClr val="bg1">
                    <a:lumMod val="50000"/>
                  </a:schemeClr>
                </a:solidFill>
              </a:rPr>
              <a:t>BIM</a:t>
            </a:r>
            <a:r>
              <a:rPr kumimoji="1" lang="ja-JP" altLang="en-US" b="1" dirty="0">
                <a:solidFill>
                  <a:schemeClr val="bg1">
                    <a:lumMod val="50000"/>
                  </a:schemeClr>
                </a:solidFill>
              </a:rPr>
              <a:t>サンプルデータ説明書</a:t>
            </a:r>
          </a:p>
        </p:txBody>
      </p:sp>
      <p:sp>
        <p:nvSpPr>
          <p:cNvPr id="2" name="テキスト ボックス 1">
            <a:extLst>
              <a:ext uri="{FF2B5EF4-FFF2-40B4-BE49-F238E27FC236}">
                <a16:creationId xmlns:a16="http://schemas.microsoft.com/office/drawing/2014/main" id="{A89A1800-DC34-B58D-E12B-47C54D0DE696}"/>
              </a:ext>
            </a:extLst>
          </p:cNvPr>
          <p:cNvSpPr txBox="1"/>
          <p:nvPr/>
        </p:nvSpPr>
        <p:spPr>
          <a:xfrm>
            <a:off x="1339348" y="6826133"/>
            <a:ext cx="3592650" cy="1938992"/>
          </a:xfrm>
          <a:prstGeom prst="rect">
            <a:avLst/>
          </a:prstGeom>
          <a:noFill/>
        </p:spPr>
        <p:txBody>
          <a:bodyPr wrap="none" rtlCol="0">
            <a:spAutoFit/>
          </a:bodyPr>
          <a:lstStyle/>
          <a:p>
            <a:pPr marL="171450" indent="-171450">
              <a:buFont typeface="Arial" panose="020B0604020202020204" pitchFamily="34" charset="0"/>
              <a:buChar char="•"/>
            </a:pPr>
            <a:r>
              <a:rPr kumimoji="1" lang="ja-JP" altLang="en-US" sz="1200" dirty="0">
                <a:latin typeface="ＭＳ Ｐゴシック" panose="020B0600070205080204" pitchFamily="50" charset="-128"/>
                <a:ea typeface="ＭＳ Ｐゴシック" panose="020B0600070205080204" pitchFamily="50" charset="-128"/>
              </a:rPr>
              <a:t>はじめに</a:t>
            </a:r>
            <a:r>
              <a:rPr kumimoji="1" lang="en-US" altLang="ja-JP" sz="1200" dirty="0">
                <a:latin typeface="ＭＳ Ｐゴシック" panose="020B0600070205080204" pitchFamily="50" charset="-128"/>
                <a:ea typeface="ＭＳ Ｐゴシック" panose="020B0600070205080204" pitchFamily="50" charset="-128"/>
              </a:rPr>
              <a:t>		</a:t>
            </a:r>
          </a:p>
          <a:p>
            <a:pPr marL="171450" indent="-171450">
              <a:buFont typeface="Arial" panose="020B0604020202020204" pitchFamily="34" charset="0"/>
              <a:buChar char="•"/>
            </a:pPr>
            <a:r>
              <a:rPr kumimoji="1" lang="en-US" altLang="ja-JP" sz="1200" dirty="0">
                <a:latin typeface="ＭＳ Ｐゴシック" panose="020B0600070205080204" pitchFamily="50" charset="-128"/>
                <a:ea typeface="ＭＳ Ｐゴシック" panose="020B0600070205080204" pitchFamily="50" charset="-128"/>
              </a:rPr>
              <a:t>BIM</a:t>
            </a:r>
            <a:r>
              <a:rPr kumimoji="1" lang="ja-JP" altLang="en-US" sz="1200" dirty="0">
                <a:latin typeface="ＭＳ Ｐゴシック" panose="020B0600070205080204" pitchFamily="50" charset="-128"/>
                <a:ea typeface="ＭＳ Ｐゴシック" panose="020B0600070205080204" pitchFamily="50" charset="-128"/>
              </a:rPr>
              <a:t>サンプルデータの使用方法について</a:t>
            </a:r>
            <a:endParaRPr kumimoji="1" lang="en-US" altLang="ja-JP" sz="1200" dirty="0">
              <a:latin typeface="ＭＳ Ｐゴシック" panose="020B0600070205080204" pitchFamily="50" charset="-128"/>
              <a:ea typeface="ＭＳ Ｐゴシック" panose="020B0600070205080204" pitchFamily="50" charset="-128"/>
            </a:endParaRPr>
          </a:p>
          <a:p>
            <a:pPr marL="171450" indent="-171450">
              <a:buFont typeface="Arial" panose="020B0604020202020204" pitchFamily="34" charset="0"/>
              <a:buChar char="•"/>
            </a:pPr>
            <a:r>
              <a:rPr kumimoji="1" lang="ja-JP" altLang="en-US" sz="1200" dirty="0">
                <a:latin typeface="ＭＳ Ｐゴシック" panose="020B0600070205080204" pitchFamily="50" charset="-128"/>
                <a:ea typeface="ＭＳ Ｐゴシック" panose="020B0600070205080204" pitchFamily="50" charset="-128"/>
              </a:rPr>
              <a:t>部材寸法の例</a:t>
            </a:r>
            <a:endParaRPr kumimoji="1" lang="en-US" altLang="ja-JP" sz="1200" dirty="0">
              <a:latin typeface="ＭＳ Ｐゴシック" panose="020B0600070205080204" pitchFamily="50" charset="-128"/>
              <a:ea typeface="ＭＳ Ｐゴシック" panose="020B0600070205080204" pitchFamily="50" charset="-128"/>
            </a:endParaRPr>
          </a:p>
          <a:p>
            <a:r>
              <a:rPr kumimoji="1" lang="en-US" altLang="ja-JP" sz="1200" dirty="0">
                <a:latin typeface="ＭＳ Ｐゴシック" panose="020B0600070205080204" pitchFamily="50" charset="-128"/>
                <a:ea typeface="ＭＳ Ｐゴシック" panose="020B0600070205080204" pitchFamily="50" charset="-128"/>
              </a:rPr>
              <a:t>	</a:t>
            </a:r>
            <a:r>
              <a:rPr kumimoji="1" lang="ja-JP" altLang="en-US" sz="1200" dirty="0">
                <a:latin typeface="ＭＳ Ｐゴシック" panose="020B0600070205080204" pitchFamily="50" charset="-128"/>
                <a:ea typeface="ＭＳ Ｐゴシック" panose="020B0600070205080204" pitchFamily="50" charset="-128"/>
              </a:rPr>
              <a:t>製材</a:t>
            </a:r>
            <a:endParaRPr kumimoji="1" lang="en-US" altLang="ja-JP" sz="1200" dirty="0">
              <a:latin typeface="ＭＳ Ｐゴシック" panose="020B0600070205080204" pitchFamily="50" charset="-128"/>
              <a:ea typeface="ＭＳ Ｐゴシック" panose="020B0600070205080204" pitchFamily="50" charset="-128"/>
            </a:endParaRPr>
          </a:p>
          <a:p>
            <a:r>
              <a:rPr kumimoji="1" lang="en-US" altLang="ja-JP" sz="1200" dirty="0">
                <a:latin typeface="ＭＳ Ｐゴシック" panose="020B0600070205080204" pitchFamily="50" charset="-128"/>
                <a:ea typeface="ＭＳ Ｐゴシック" panose="020B0600070205080204" pitchFamily="50" charset="-128"/>
              </a:rPr>
              <a:t>	</a:t>
            </a:r>
            <a:r>
              <a:rPr kumimoji="1" lang="ja-JP" altLang="en-US" sz="1200" dirty="0">
                <a:latin typeface="ＭＳ Ｐゴシック" panose="020B0600070205080204" pitchFamily="50" charset="-128"/>
                <a:ea typeface="ＭＳ Ｐゴシック" panose="020B0600070205080204" pitchFamily="50" charset="-128"/>
              </a:rPr>
              <a:t>集成材</a:t>
            </a:r>
            <a:endParaRPr kumimoji="1" lang="en-US" altLang="ja-JP" sz="1200" dirty="0">
              <a:latin typeface="ＭＳ Ｐゴシック" panose="020B0600070205080204" pitchFamily="50" charset="-128"/>
              <a:ea typeface="ＭＳ Ｐゴシック" panose="020B0600070205080204" pitchFamily="50" charset="-128"/>
            </a:endParaRPr>
          </a:p>
          <a:p>
            <a:r>
              <a:rPr kumimoji="1" lang="en-US" altLang="ja-JP" sz="1200" dirty="0">
                <a:latin typeface="ＭＳ Ｐゴシック" panose="020B0600070205080204" pitchFamily="50" charset="-128"/>
                <a:ea typeface="ＭＳ Ｐゴシック" panose="020B0600070205080204" pitchFamily="50" charset="-128"/>
              </a:rPr>
              <a:t>	</a:t>
            </a:r>
            <a:r>
              <a:rPr kumimoji="1" lang="ja-JP" altLang="en-US" sz="1200" dirty="0">
                <a:latin typeface="ＭＳ Ｐゴシック" panose="020B0600070205080204" pitchFamily="50" charset="-128"/>
                <a:ea typeface="ＭＳ Ｐゴシック" panose="020B0600070205080204" pitchFamily="50" charset="-128"/>
              </a:rPr>
              <a:t>枠組壁工法構造用製材・集成材（ツーバイ材）</a:t>
            </a:r>
          </a:p>
          <a:p>
            <a:r>
              <a:rPr kumimoji="1" lang="en-US" altLang="ja-JP" sz="1200" dirty="0">
                <a:latin typeface="ＭＳ Ｐゴシック" panose="020B0600070205080204" pitchFamily="50" charset="-128"/>
                <a:ea typeface="ＭＳ Ｐゴシック" panose="020B0600070205080204" pitchFamily="50" charset="-128"/>
              </a:rPr>
              <a:t>	</a:t>
            </a:r>
            <a:r>
              <a:rPr kumimoji="1" lang="ja-JP" altLang="en-US" sz="1200" dirty="0">
                <a:latin typeface="ＭＳ Ｐゴシック" panose="020B0600070205080204" pitchFamily="50" charset="-128"/>
                <a:ea typeface="ＭＳ Ｐゴシック" panose="020B0600070205080204" pitchFamily="50" charset="-128"/>
              </a:rPr>
              <a:t>構造用合板</a:t>
            </a:r>
          </a:p>
          <a:p>
            <a:r>
              <a:rPr kumimoji="1" lang="en-US" altLang="ja-JP" sz="1200" dirty="0">
                <a:latin typeface="ＭＳ Ｐゴシック" panose="020B0600070205080204" pitchFamily="50" charset="-128"/>
                <a:ea typeface="ＭＳ Ｐゴシック" panose="020B0600070205080204" pitchFamily="50" charset="-128"/>
              </a:rPr>
              <a:t>	LVL</a:t>
            </a:r>
          </a:p>
          <a:p>
            <a:r>
              <a:rPr kumimoji="1" lang="en-US" altLang="ja-JP" sz="1200" dirty="0">
                <a:latin typeface="ＭＳ Ｐゴシック" panose="020B0600070205080204" pitchFamily="50" charset="-128"/>
                <a:ea typeface="ＭＳ Ｐゴシック" panose="020B0600070205080204" pitchFamily="50" charset="-128"/>
              </a:rPr>
              <a:t>	CLT</a:t>
            </a:r>
          </a:p>
          <a:p>
            <a:r>
              <a:rPr kumimoji="1" lang="en-US" altLang="ja-JP" sz="1200" dirty="0">
                <a:latin typeface="ＭＳ Ｐゴシック" panose="020B0600070205080204" pitchFamily="50" charset="-128"/>
                <a:ea typeface="ＭＳ Ｐゴシック" panose="020B0600070205080204" pitchFamily="50" charset="-128"/>
              </a:rPr>
              <a:t>	MDF</a:t>
            </a:r>
            <a:r>
              <a:rPr kumimoji="1" lang="ja-JP" altLang="en-US" sz="1200" dirty="0">
                <a:latin typeface="ＭＳ Ｐゴシック" panose="020B0600070205080204" pitchFamily="50" charset="-128"/>
                <a:ea typeface="ＭＳ Ｐゴシック" panose="020B0600070205080204" pitchFamily="50" charset="-128"/>
              </a:rPr>
              <a:t>・パーティクルボード</a:t>
            </a:r>
          </a:p>
        </p:txBody>
      </p:sp>
      <p:sp>
        <p:nvSpPr>
          <p:cNvPr id="3" name="スライド番号プレースホルダー 2">
            <a:extLst>
              <a:ext uri="{FF2B5EF4-FFF2-40B4-BE49-F238E27FC236}">
                <a16:creationId xmlns:a16="http://schemas.microsoft.com/office/drawing/2014/main" id="{421D58A3-18DA-7B27-EC9E-6EE2A8D6A1BC}"/>
              </a:ext>
            </a:extLst>
          </p:cNvPr>
          <p:cNvSpPr>
            <a:spLocks noGrp="1"/>
          </p:cNvSpPr>
          <p:nvPr>
            <p:ph type="sldNum" sz="quarter" idx="12"/>
          </p:nvPr>
        </p:nvSpPr>
        <p:spPr/>
        <p:txBody>
          <a:bodyPr/>
          <a:lstStyle/>
          <a:p>
            <a:fld id="{E33108D8-1193-43E4-AB7C-C97D8F7F7169}" type="slidenum">
              <a:rPr kumimoji="1" lang="ja-JP" altLang="en-US" smtClean="0"/>
              <a:t>1</a:t>
            </a:fld>
            <a:endParaRPr kumimoji="1" lang="ja-JP" altLang="en-US"/>
          </a:p>
        </p:txBody>
      </p:sp>
      <p:sp>
        <p:nvSpPr>
          <p:cNvPr id="5" name="テキスト ボックス 4">
            <a:extLst>
              <a:ext uri="{FF2B5EF4-FFF2-40B4-BE49-F238E27FC236}">
                <a16:creationId xmlns:a16="http://schemas.microsoft.com/office/drawing/2014/main" id="{EDC88B08-0DA5-C2F8-BFA6-42374FE62F70}"/>
              </a:ext>
            </a:extLst>
          </p:cNvPr>
          <p:cNvSpPr txBox="1"/>
          <p:nvPr/>
        </p:nvSpPr>
        <p:spPr>
          <a:xfrm>
            <a:off x="5135198" y="6826133"/>
            <a:ext cx="619080" cy="1938992"/>
          </a:xfrm>
          <a:prstGeom prst="rect">
            <a:avLst/>
          </a:prstGeom>
          <a:noFill/>
        </p:spPr>
        <p:txBody>
          <a:bodyPr wrap="none" rtlCol="0">
            <a:spAutoFit/>
          </a:bodyPr>
          <a:lstStyle/>
          <a:p>
            <a:r>
              <a:rPr kumimoji="1" lang="en-US" altLang="ja-JP" sz="1200" dirty="0">
                <a:latin typeface="ＭＳ Ｐゴシック" panose="020B0600070205080204" pitchFamily="50" charset="-128"/>
                <a:ea typeface="ＭＳ Ｐゴシック" panose="020B0600070205080204" pitchFamily="50" charset="-128"/>
              </a:rPr>
              <a:t>…P.2</a:t>
            </a:r>
          </a:p>
          <a:p>
            <a:r>
              <a:rPr kumimoji="1" lang="en-US" altLang="ja-JP" sz="1200" dirty="0">
                <a:latin typeface="ＭＳ Ｐゴシック" panose="020B0600070205080204" pitchFamily="50" charset="-128"/>
                <a:ea typeface="ＭＳ Ｐゴシック" panose="020B0600070205080204" pitchFamily="50" charset="-128"/>
              </a:rPr>
              <a:t>…P.3</a:t>
            </a:r>
          </a:p>
          <a:p>
            <a:endParaRPr kumimoji="1" lang="en-US" altLang="ja-JP" sz="1200" dirty="0">
              <a:latin typeface="ＭＳ Ｐゴシック" panose="020B0600070205080204" pitchFamily="50" charset="-128"/>
              <a:ea typeface="ＭＳ Ｐゴシック" panose="020B0600070205080204" pitchFamily="50" charset="-128"/>
            </a:endParaRPr>
          </a:p>
          <a:p>
            <a:r>
              <a:rPr kumimoji="1" lang="en-US" altLang="ja-JP" sz="1200" dirty="0">
                <a:latin typeface="ＭＳ Ｐゴシック" panose="020B0600070205080204" pitchFamily="50" charset="-128"/>
                <a:ea typeface="ＭＳ Ｐゴシック" panose="020B0600070205080204" pitchFamily="50" charset="-128"/>
              </a:rPr>
              <a:t>…P.7</a:t>
            </a:r>
          </a:p>
          <a:p>
            <a:r>
              <a:rPr kumimoji="1" lang="en-US" altLang="ja-JP" sz="1200" dirty="0">
                <a:latin typeface="ＭＳ Ｐゴシック" panose="020B0600070205080204" pitchFamily="50" charset="-128"/>
                <a:ea typeface="ＭＳ Ｐゴシック" panose="020B0600070205080204" pitchFamily="50" charset="-128"/>
              </a:rPr>
              <a:t>…P.8</a:t>
            </a:r>
          </a:p>
          <a:p>
            <a:r>
              <a:rPr kumimoji="1" lang="en-US" altLang="ja-JP" sz="1200" dirty="0">
                <a:latin typeface="ＭＳ Ｐゴシック" panose="020B0600070205080204" pitchFamily="50" charset="-128"/>
                <a:ea typeface="ＭＳ Ｐゴシック" panose="020B0600070205080204" pitchFamily="50" charset="-128"/>
              </a:rPr>
              <a:t>…P.9</a:t>
            </a:r>
          </a:p>
          <a:p>
            <a:r>
              <a:rPr kumimoji="1" lang="en-US" altLang="ja-JP" sz="1200" dirty="0">
                <a:latin typeface="ＭＳ Ｐゴシック" panose="020B0600070205080204" pitchFamily="50" charset="-128"/>
                <a:ea typeface="ＭＳ Ｐゴシック" panose="020B0600070205080204" pitchFamily="50" charset="-128"/>
              </a:rPr>
              <a:t>…P.11</a:t>
            </a:r>
          </a:p>
          <a:p>
            <a:r>
              <a:rPr kumimoji="1" lang="en-US" altLang="ja-JP" sz="1200" dirty="0">
                <a:latin typeface="ＭＳ Ｐゴシック" panose="020B0600070205080204" pitchFamily="50" charset="-128"/>
                <a:ea typeface="ＭＳ Ｐゴシック" panose="020B0600070205080204" pitchFamily="50" charset="-128"/>
              </a:rPr>
              <a:t>…P.12</a:t>
            </a:r>
          </a:p>
          <a:p>
            <a:r>
              <a:rPr kumimoji="1" lang="en-US" altLang="ja-JP" sz="1200" dirty="0">
                <a:latin typeface="ＭＳ Ｐゴシック" panose="020B0600070205080204" pitchFamily="50" charset="-128"/>
                <a:ea typeface="ＭＳ Ｐゴシック" panose="020B0600070205080204" pitchFamily="50" charset="-128"/>
              </a:rPr>
              <a:t>…P.13</a:t>
            </a:r>
          </a:p>
          <a:p>
            <a:r>
              <a:rPr kumimoji="1" lang="en-US" altLang="ja-JP" sz="1200" dirty="0">
                <a:latin typeface="ＭＳ Ｐゴシック" panose="020B0600070205080204" pitchFamily="50" charset="-128"/>
                <a:ea typeface="ＭＳ Ｐゴシック" panose="020B0600070205080204" pitchFamily="50" charset="-128"/>
              </a:rPr>
              <a:t>…P.14</a:t>
            </a:r>
            <a:endParaRPr kumimoji="1" lang="ja-JP" altLang="en-US" sz="12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1107073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0A00C9D-D5D6-3C6C-8353-CACA6A9976AA}"/>
              </a:ext>
            </a:extLst>
          </p:cNvPr>
          <p:cNvSpPr txBox="1"/>
          <p:nvPr/>
        </p:nvSpPr>
        <p:spPr>
          <a:xfrm>
            <a:off x="454110" y="776323"/>
            <a:ext cx="4354077" cy="307777"/>
          </a:xfrm>
          <a:prstGeom prst="rect">
            <a:avLst/>
          </a:prstGeom>
          <a:noFill/>
        </p:spPr>
        <p:txBody>
          <a:bodyPr wrap="none" rtlCol="0">
            <a:spAutoFit/>
          </a:bodyPr>
          <a:lstStyle/>
          <a:p>
            <a:r>
              <a:rPr kumimoji="1" lang="ja-JP" altLang="en-US" sz="1400" b="1" dirty="0">
                <a:solidFill>
                  <a:schemeClr val="bg1">
                    <a:lumMod val="50000"/>
                  </a:schemeClr>
                </a:solidFill>
              </a:rPr>
              <a:t>部材寸法の例（構造用集成材） （サンプルデータ）</a:t>
            </a:r>
          </a:p>
        </p:txBody>
      </p:sp>
      <p:sp>
        <p:nvSpPr>
          <p:cNvPr id="8" name="テキスト ボックス 7">
            <a:extLst>
              <a:ext uri="{FF2B5EF4-FFF2-40B4-BE49-F238E27FC236}">
                <a16:creationId xmlns:a16="http://schemas.microsoft.com/office/drawing/2014/main" id="{289DBA78-199F-DE70-70AF-F3F6F5A90640}"/>
              </a:ext>
            </a:extLst>
          </p:cNvPr>
          <p:cNvSpPr txBox="1"/>
          <p:nvPr/>
        </p:nvSpPr>
        <p:spPr>
          <a:xfrm>
            <a:off x="454110" y="193472"/>
            <a:ext cx="5032147" cy="369332"/>
          </a:xfrm>
          <a:prstGeom prst="rect">
            <a:avLst/>
          </a:prstGeom>
          <a:noFill/>
        </p:spPr>
        <p:txBody>
          <a:bodyPr wrap="none" rtlCol="0">
            <a:spAutoFit/>
          </a:bodyPr>
          <a:lstStyle/>
          <a:p>
            <a:r>
              <a:rPr kumimoji="1" lang="ja-JP" altLang="en-US" b="1" dirty="0">
                <a:solidFill>
                  <a:schemeClr val="bg1">
                    <a:lumMod val="50000"/>
                  </a:schemeClr>
                </a:solidFill>
              </a:rPr>
              <a:t>枠組壁工法構造用製材・集成材（ツーバイ材）</a:t>
            </a:r>
          </a:p>
        </p:txBody>
      </p:sp>
      <p:cxnSp>
        <p:nvCxnSpPr>
          <p:cNvPr id="10" name="直線コネクタ 9">
            <a:extLst>
              <a:ext uri="{FF2B5EF4-FFF2-40B4-BE49-F238E27FC236}">
                <a16:creationId xmlns:a16="http://schemas.microsoft.com/office/drawing/2014/main" id="{A80E8207-53A8-51D4-1240-E560BBE11B2F}"/>
              </a:ext>
            </a:extLst>
          </p:cNvPr>
          <p:cNvCxnSpPr>
            <a:cxnSpLocks/>
          </p:cNvCxnSpPr>
          <p:nvPr/>
        </p:nvCxnSpPr>
        <p:spPr>
          <a:xfrm>
            <a:off x="454110" y="562804"/>
            <a:ext cx="594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3" name="表 5">
            <a:extLst>
              <a:ext uri="{FF2B5EF4-FFF2-40B4-BE49-F238E27FC236}">
                <a16:creationId xmlns:a16="http://schemas.microsoft.com/office/drawing/2014/main" id="{1B1E879D-B07D-B9C0-514E-9B2AE13D0A80}"/>
              </a:ext>
            </a:extLst>
          </p:cNvPr>
          <p:cNvGraphicFramePr>
            <a:graphicFrameLocks noGrp="1"/>
          </p:cNvGraphicFramePr>
          <p:nvPr>
            <p:extLst>
              <p:ext uri="{D42A27DB-BD31-4B8C-83A1-F6EECF244321}">
                <p14:modId xmlns:p14="http://schemas.microsoft.com/office/powerpoint/2010/main" val="1893526206"/>
              </p:ext>
            </p:extLst>
          </p:nvPr>
        </p:nvGraphicFramePr>
        <p:xfrm>
          <a:off x="454110" y="1188467"/>
          <a:ext cx="5932403" cy="5756396"/>
        </p:xfrm>
        <a:graphic>
          <a:graphicData uri="http://schemas.openxmlformats.org/drawingml/2006/table">
            <a:tbl>
              <a:tblPr firstRow="1" bandRow="1">
                <a:tableStyleId>{5940675A-B579-460E-94D1-54222C63F5DA}</a:tableStyleId>
              </a:tblPr>
              <a:tblGrid>
                <a:gridCol w="528454">
                  <a:extLst>
                    <a:ext uri="{9D8B030D-6E8A-4147-A177-3AD203B41FA5}">
                      <a16:colId xmlns:a16="http://schemas.microsoft.com/office/drawing/2014/main" val="327650493"/>
                    </a:ext>
                  </a:extLst>
                </a:gridCol>
                <a:gridCol w="525177">
                  <a:extLst>
                    <a:ext uri="{9D8B030D-6E8A-4147-A177-3AD203B41FA5}">
                      <a16:colId xmlns:a16="http://schemas.microsoft.com/office/drawing/2014/main" val="349975397"/>
                    </a:ext>
                  </a:extLst>
                </a:gridCol>
                <a:gridCol w="1161449">
                  <a:extLst>
                    <a:ext uri="{9D8B030D-6E8A-4147-A177-3AD203B41FA5}">
                      <a16:colId xmlns:a16="http://schemas.microsoft.com/office/drawing/2014/main" val="1375889269"/>
                    </a:ext>
                  </a:extLst>
                </a:gridCol>
                <a:gridCol w="818064">
                  <a:extLst>
                    <a:ext uri="{9D8B030D-6E8A-4147-A177-3AD203B41FA5}">
                      <a16:colId xmlns:a16="http://schemas.microsoft.com/office/drawing/2014/main" val="1564953817"/>
                    </a:ext>
                  </a:extLst>
                </a:gridCol>
                <a:gridCol w="2899259">
                  <a:extLst>
                    <a:ext uri="{9D8B030D-6E8A-4147-A177-3AD203B41FA5}">
                      <a16:colId xmlns:a16="http://schemas.microsoft.com/office/drawing/2014/main" val="4020689427"/>
                    </a:ext>
                  </a:extLst>
                </a:gridCol>
              </a:tblGrid>
              <a:tr h="260728">
                <a:tc rowSpan="2">
                  <a:txBody>
                    <a:bodyPr/>
                    <a:lstStyle/>
                    <a:p>
                      <a:r>
                        <a:rPr kumimoji="1" lang="ja-JP" altLang="en-US" sz="1050" dirty="0">
                          <a:latin typeface="ＭＳ Ｐゴシック" panose="020B0600070205080204" pitchFamily="50" charset="-128"/>
                          <a:ea typeface="ＭＳ Ｐゴシック" panose="020B0600070205080204" pitchFamily="50" charset="-128"/>
                        </a:rPr>
                        <a:t>短辺</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rowSpan="2">
                  <a:txBody>
                    <a:bodyPr/>
                    <a:lstStyle/>
                    <a:p>
                      <a:r>
                        <a:rPr kumimoji="1" lang="ja-JP" altLang="en-US" sz="1050" dirty="0">
                          <a:latin typeface="ＭＳ Ｐゴシック" panose="020B0600070205080204" pitchFamily="50" charset="-128"/>
                          <a:ea typeface="ＭＳ Ｐゴシック" panose="020B0600070205080204" pitchFamily="50" charset="-128"/>
                        </a:rPr>
                        <a:t>長辺</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rowSpan="2">
                  <a:txBody>
                    <a:bodyPr/>
                    <a:lstStyle/>
                    <a:p>
                      <a:r>
                        <a:rPr kumimoji="1" lang="ja-JP" altLang="en-US" sz="1050" dirty="0">
                          <a:latin typeface="ＭＳ Ｐゴシック" panose="020B0600070205080204" pitchFamily="50" charset="-128"/>
                          <a:ea typeface="ＭＳ Ｐゴシック" panose="020B0600070205080204" pitchFamily="50" charset="-128"/>
                        </a:rPr>
                        <a:t>材長</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gridSpan="2">
                  <a:txBody>
                    <a:bodyPr/>
                    <a:lstStyle/>
                    <a:p>
                      <a:r>
                        <a:rPr kumimoji="1" lang="ja-JP" altLang="en-US" sz="1050" dirty="0">
                          <a:latin typeface="ＭＳ Ｐゴシック" panose="020B0600070205080204" pitchFamily="50" charset="-128"/>
                          <a:ea typeface="ＭＳ Ｐゴシック" panose="020B0600070205080204" pitchFamily="50" charset="-128"/>
                        </a:rPr>
                        <a:t>調達が比較的容易な樹種と等級</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028654700"/>
                  </a:ext>
                </a:extLst>
              </a:tr>
              <a:tr h="260728">
                <a:tc vMerge="1">
                  <a:txBody>
                    <a:bodyPr/>
                    <a:lstStyle/>
                    <a:p>
                      <a:r>
                        <a:rPr kumimoji="1" lang="ja-JP" altLang="en-US" sz="1050" dirty="0">
                          <a:latin typeface="ＭＳ Ｐゴシック" panose="020B0600070205080204" pitchFamily="50" charset="-128"/>
                          <a:ea typeface="ＭＳ Ｐゴシック" panose="020B0600070205080204" pitchFamily="50" charset="-128"/>
                        </a:rPr>
                        <a:t>短辺</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vMerge="1">
                  <a:txBody>
                    <a:bodyPr/>
                    <a:lstStyle/>
                    <a:p>
                      <a:r>
                        <a:rPr kumimoji="1" lang="ja-JP" altLang="en-US" sz="1050" dirty="0">
                          <a:latin typeface="ＭＳ Ｐゴシック" panose="020B0600070205080204" pitchFamily="50" charset="-128"/>
                          <a:ea typeface="ＭＳ Ｐゴシック" panose="020B0600070205080204" pitchFamily="50" charset="-128"/>
                        </a:rPr>
                        <a:t>長辺</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vMerge="1">
                  <a:txBody>
                    <a:bodyPr/>
                    <a:lstStyle/>
                    <a:p>
                      <a:r>
                        <a:rPr kumimoji="1" lang="ja-JP" altLang="en-US" sz="1050" dirty="0">
                          <a:latin typeface="ＭＳ Ｐゴシック" panose="020B0600070205080204" pitchFamily="50" charset="-128"/>
                          <a:ea typeface="ＭＳ Ｐゴシック" panose="020B0600070205080204" pitchFamily="50" charset="-128"/>
                        </a:rPr>
                        <a:t>材長</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寸法型式</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調達が比較的容易な樹種と等級</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647534434"/>
                  </a:ext>
                </a:extLst>
              </a:tr>
              <a:tr h="5715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140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1910 / 2870 / 3830 / 4690 / 5750 / 6004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406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スギ：</a:t>
                      </a:r>
                      <a:r>
                        <a:rPr kumimoji="1" lang="en-US" altLang="ja-JP" sz="1050" dirty="0">
                          <a:latin typeface="ＭＳ Ｐゴシック" panose="020B0600070205080204" pitchFamily="50" charset="-128"/>
                          <a:ea typeface="ＭＳ Ｐゴシック" panose="020B0600070205080204" pitchFamily="50" charset="-128"/>
                        </a:rPr>
                        <a:t>E65-F225</a:t>
                      </a:r>
                      <a:endParaRPr kumimoji="1" lang="en-US" altLang="ja-JP" sz="105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solidFill>
                            <a:schemeClr val="tx1"/>
                          </a:solidFill>
                          <a:latin typeface="ＭＳ Ｐゴシック" panose="020B0600070205080204" pitchFamily="50" charset="-128"/>
                          <a:ea typeface="ＭＳ Ｐゴシック" panose="020B0600070205080204" pitchFamily="50" charset="-128"/>
                        </a:rPr>
                        <a:t>ヒノキ</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WW,</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RW, SPF</a:t>
                      </a:r>
                      <a:r>
                        <a:rPr kumimoji="1" lang="ja-JP" altLang="en-US" sz="105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E95-F270 / E85-F255</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solidFill>
                            <a:schemeClr val="tx1"/>
                          </a:solidFill>
                          <a:latin typeface="ＭＳ Ｐゴシック" panose="020B0600070205080204" pitchFamily="50" charset="-128"/>
                          <a:ea typeface="ＭＳ Ｐゴシック" panose="020B0600070205080204" pitchFamily="50" charset="-128"/>
                        </a:rPr>
                        <a:t>ベイマツ</a:t>
                      </a:r>
                      <a:r>
                        <a:rPr kumimoji="1" lang="en-US" altLang="ja-JP" sz="1050" dirty="0">
                          <a:solidFill>
                            <a:schemeClr val="tx1"/>
                          </a:solidFill>
                          <a:latin typeface="ＭＳ Ｐゴシック" panose="020B0600070205080204" pitchFamily="50" charset="-128"/>
                          <a:ea typeface="ＭＳ Ｐゴシック" panose="020B0600070205080204" pitchFamily="50" charset="-128"/>
                        </a:rPr>
                        <a:t>:E120-F330</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03460043"/>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184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1910 / 2870 / 3830 / 4690 / 5750 / 6004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408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5108182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235</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1910 / 2870 / 3830 / 4690 / 5750 / 6004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410</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5439189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286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1910 / 2870 / 3830 / 4690 / 5750 / 6004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412</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7">
                  <a:txBody>
                    <a:bodyPr/>
                    <a:lstStyle/>
                    <a:p>
                      <a:r>
                        <a:rPr kumimoji="1" lang="en-US" altLang="ja-JP" sz="1050" dirty="0">
                          <a:latin typeface="ＭＳ Ｐゴシック" panose="020B0600070205080204" pitchFamily="50" charset="-128"/>
                          <a:ea typeface="ＭＳ Ｐゴシック" panose="020B0600070205080204" pitchFamily="50" charset="-128"/>
                        </a:rPr>
                        <a:t>WW, RW, SPF</a:t>
                      </a: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E95-F270 </a:t>
                      </a:r>
                    </a:p>
                    <a:p>
                      <a:r>
                        <a:rPr kumimoji="1" lang="ja-JP" altLang="en-US" sz="1050" dirty="0">
                          <a:latin typeface="ＭＳ Ｐゴシック" panose="020B0600070205080204" pitchFamily="50" charset="-128"/>
                          <a:ea typeface="ＭＳ Ｐゴシック" panose="020B0600070205080204" pitchFamily="50" charset="-128"/>
                        </a:rPr>
                        <a:t>ベイマツ</a:t>
                      </a:r>
                      <a:r>
                        <a:rPr kumimoji="1" lang="en-US" altLang="ja-JP" sz="1050" dirty="0">
                          <a:latin typeface="ＭＳ Ｐゴシック" panose="020B0600070205080204" pitchFamily="50" charset="-128"/>
                          <a:ea typeface="ＭＳ Ｐゴシック" panose="020B0600070205080204" pitchFamily="50" charset="-128"/>
                        </a:rPr>
                        <a:t>:E120-F330</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815707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336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1910 / 2870 / 3830 / 4690 / 5750 / 6004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414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191723007"/>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387</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5000 / </a:t>
                      </a: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7000</a:t>
                      </a:r>
                      <a:r>
                        <a:rPr kumimoji="1" lang="ja-JP" altLang="en-US" sz="1050" dirty="0">
                          <a:latin typeface="ＭＳ Ｐゴシック" panose="020B0600070205080204" pitchFamily="50" charset="-128"/>
                          <a:ea typeface="ＭＳ Ｐゴシック" panose="020B0600070205080204" pitchFamily="50" charset="-128"/>
                        </a:rPr>
                        <a:t>　のみ</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416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8203038"/>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140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235</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1910 / 2870 / 3830 / 4690 / 5750 / 6004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610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59641518"/>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140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286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1910 / 2870 / 3830 / 4690 / 5750 / 6004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612</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18617780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140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336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1910 / 2870 / 3830 / 4690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614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106772865"/>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140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387</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5000 / </a:t>
                      </a: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7000</a:t>
                      </a:r>
                      <a:r>
                        <a:rPr kumimoji="1" lang="ja-JP" altLang="en-US" sz="1050" dirty="0">
                          <a:latin typeface="ＭＳ Ｐゴシック" panose="020B0600070205080204" pitchFamily="50" charset="-128"/>
                          <a:ea typeface="ＭＳ Ｐゴシック" panose="020B0600070205080204" pitchFamily="50" charset="-128"/>
                        </a:rPr>
                        <a:t>　のみ</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616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6575399"/>
                  </a:ext>
                </a:extLst>
              </a:tr>
            </a:tbl>
          </a:graphicData>
        </a:graphic>
      </p:graphicFrame>
      <p:sp>
        <p:nvSpPr>
          <p:cNvPr id="2" name="テキスト ボックス 1">
            <a:extLst>
              <a:ext uri="{FF2B5EF4-FFF2-40B4-BE49-F238E27FC236}">
                <a16:creationId xmlns:a16="http://schemas.microsoft.com/office/drawing/2014/main" id="{A178F38E-7FAF-9A7F-1530-44AF9A737B97}"/>
              </a:ext>
            </a:extLst>
          </p:cNvPr>
          <p:cNvSpPr txBox="1"/>
          <p:nvPr/>
        </p:nvSpPr>
        <p:spPr>
          <a:xfrm>
            <a:off x="454109" y="7204766"/>
            <a:ext cx="1800493" cy="307777"/>
          </a:xfrm>
          <a:prstGeom prst="rect">
            <a:avLst/>
          </a:prstGeom>
          <a:noFill/>
        </p:spPr>
        <p:txBody>
          <a:bodyPr wrap="none" rtlCol="0">
            <a:spAutoFit/>
          </a:bodyPr>
          <a:lstStyle/>
          <a:p>
            <a:r>
              <a:rPr kumimoji="1" lang="ja-JP" altLang="en-US" sz="1400" b="1" dirty="0">
                <a:solidFill>
                  <a:schemeClr val="bg1">
                    <a:lumMod val="50000"/>
                  </a:schemeClr>
                </a:solidFill>
              </a:rPr>
              <a:t>設計者への注意事項</a:t>
            </a:r>
          </a:p>
        </p:txBody>
      </p:sp>
      <p:sp>
        <p:nvSpPr>
          <p:cNvPr id="3" name="テキスト ボックス 2">
            <a:extLst>
              <a:ext uri="{FF2B5EF4-FFF2-40B4-BE49-F238E27FC236}">
                <a16:creationId xmlns:a16="http://schemas.microsoft.com/office/drawing/2014/main" id="{9E8D1F7F-3E68-F982-37E8-9580118D622D}"/>
              </a:ext>
            </a:extLst>
          </p:cNvPr>
          <p:cNvSpPr txBox="1"/>
          <p:nvPr/>
        </p:nvSpPr>
        <p:spPr>
          <a:xfrm>
            <a:off x="454110" y="7512543"/>
            <a:ext cx="5949780" cy="1223412"/>
          </a:xfrm>
          <a:prstGeom prst="rect">
            <a:avLst/>
          </a:prstGeom>
          <a:noFill/>
        </p:spPr>
        <p:txBody>
          <a:bodyPr wrap="square" rtlCol="0">
            <a:spAutoFit/>
          </a:bodyPr>
          <a:lstStyle/>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本サンプルデータにおいては、概ね各工場にて生産可能な規格を整理している。</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ツーバイ材の構造用製材については、機械等級区分の強度等級に対応できる工場が限られるため、注意が必要。</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集成材については上記以外の強度区分での製造も可能。～</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5m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又は～</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7m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での特寸で受注生産が可能であり、プレカット事業者等への確認をしておくとよい。</a:t>
            </a:r>
          </a:p>
          <a:p>
            <a:pPr marL="171450" indent="-171450">
              <a:buFont typeface="Arial" panose="020B0604020202020204" pitchFamily="34" charset="0"/>
              <a:buChar char="•"/>
            </a:pPr>
            <a:r>
              <a:rPr lang="zh-TW"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枠組壁工法構造用製材</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の</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JAS</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認証工場は「もりんく」</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hlinkClick r:id="rId2">
                  <a:extLst>
                    <a:ext uri="{A12FA001-AC4F-418D-AE19-62706E023703}">
                      <ahyp:hlinkClr xmlns:ahyp="http://schemas.microsoft.com/office/drawing/2018/hyperlinkcolor" val="tx"/>
                    </a:ext>
                  </a:extLst>
                </a:hlinkClick>
              </a:rPr>
              <a:t>https://molink.jp/</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での検索が可能。</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09425FF1-D790-E0FE-D380-EBE6FB0E66AE}"/>
              </a:ext>
            </a:extLst>
          </p:cNvPr>
          <p:cNvSpPr>
            <a:spLocks noGrp="1"/>
          </p:cNvSpPr>
          <p:nvPr>
            <p:ph type="sldNum" sz="quarter" idx="12"/>
          </p:nvPr>
        </p:nvSpPr>
        <p:spPr/>
        <p:txBody>
          <a:bodyPr/>
          <a:lstStyle/>
          <a:p>
            <a:fld id="{E33108D8-1193-43E4-AB7C-C97D8F7F7169}" type="slidenum">
              <a:rPr kumimoji="1" lang="ja-JP" altLang="en-US" smtClean="0"/>
              <a:t>10</a:t>
            </a:fld>
            <a:endParaRPr kumimoji="1" lang="ja-JP" altLang="en-US"/>
          </a:p>
        </p:txBody>
      </p:sp>
    </p:spTree>
    <p:extLst>
      <p:ext uri="{BB962C8B-B14F-4D97-AF65-F5344CB8AC3E}">
        <p14:creationId xmlns:p14="http://schemas.microsoft.com/office/powerpoint/2010/main" val="3707334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0A00C9D-D5D6-3C6C-8353-CACA6A9976AA}"/>
              </a:ext>
            </a:extLst>
          </p:cNvPr>
          <p:cNvSpPr txBox="1"/>
          <p:nvPr/>
        </p:nvSpPr>
        <p:spPr>
          <a:xfrm>
            <a:off x="454110" y="776323"/>
            <a:ext cx="2877711" cy="307777"/>
          </a:xfrm>
          <a:prstGeom prst="rect">
            <a:avLst/>
          </a:prstGeom>
          <a:noFill/>
        </p:spPr>
        <p:txBody>
          <a:bodyPr wrap="none" rtlCol="0">
            <a:spAutoFit/>
          </a:bodyPr>
          <a:lstStyle/>
          <a:p>
            <a:r>
              <a:rPr kumimoji="1" lang="ja-JP" altLang="en-US" sz="1400" b="1" dirty="0">
                <a:solidFill>
                  <a:schemeClr val="bg1">
                    <a:lumMod val="50000"/>
                  </a:schemeClr>
                </a:solidFill>
              </a:rPr>
              <a:t>部材寸法の例（サンプルデータ）</a:t>
            </a:r>
          </a:p>
        </p:txBody>
      </p:sp>
      <p:sp>
        <p:nvSpPr>
          <p:cNvPr id="8" name="テキスト ボックス 7">
            <a:extLst>
              <a:ext uri="{FF2B5EF4-FFF2-40B4-BE49-F238E27FC236}">
                <a16:creationId xmlns:a16="http://schemas.microsoft.com/office/drawing/2014/main" id="{289DBA78-199F-DE70-70AF-F3F6F5A90640}"/>
              </a:ext>
            </a:extLst>
          </p:cNvPr>
          <p:cNvSpPr txBox="1"/>
          <p:nvPr/>
        </p:nvSpPr>
        <p:spPr>
          <a:xfrm>
            <a:off x="454110" y="193472"/>
            <a:ext cx="1338828" cy="369332"/>
          </a:xfrm>
          <a:prstGeom prst="rect">
            <a:avLst/>
          </a:prstGeom>
          <a:noFill/>
        </p:spPr>
        <p:txBody>
          <a:bodyPr wrap="none" rtlCol="0">
            <a:spAutoFit/>
          </a:bodyPr>
          <a:lstStyle/>
          <a:p>
            <a:r>
              <a:rPr kumimoji="1" lang="ja-JP" altLang="en-US" b="1" dirty="0">
                <a:solidFill>
                  <a:schemeClr val="bg1">
                    <a:lumMod val="50000"/>
                  </a:schemeClr>
                </a:solidFill>
              </a:rPr>
              <a:t>構造用合板</a:t>
            </a:r>
          </a:p>
        </p:txBody>
      </p:sp>
      <p:cxnSp>
        <p:nvCxnSpPr>
          <p:cNvPr id="10" name="直線コネクタ 9">
            <a:extLst>
              <a:ext uri="{FF2B5EF4-FFF2-40B4-BE49-F238E27FC236}">
                <a16:creationId xmlns:a16="http://schemas.microsoft.com/office/drawing/2014/main" id="{A80E8207-53A8-51D4-1240-E560BBE11B2F}"/>
              </a:ext>
            </a:extLst>
          </p:cNvPr>
          <p:cNvCxnSpPr>
            <a:cxnSpLocks/>
          </p:cNvCxnSpPr>
          <p:nvPr/>
        </p:nvCxnSpPr>
        <p:spPr>
          <a:xfrm>
            <a:off x="454110" y="562804"/>
            <a:ext cx="594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3" name="表 5">
            <a:extLst>
              <a:ext uri="{FF2B5EF4-FFF2-40B4-BE49-F238E27FC236}">
                <a16:creationId xmlns:a16="http://schemas.microsoft.com/office/drawing/2014/main" id="{1B1E879D-B07D-B9C0-514E-9B2AE13D0A80}"/>
              </a:ext>
            </a:extLst>
          </p:cNvPr>
          <p:cNvGraphicFramePr>
            <a:graphicFrameLocks noGrp="1"/>
          </p:cNvGraphicFramePr>
          <p:nvPr>
            <p:extLst>
              <p:ext uri="{D42A27DB-BD31-4B8C-83A1-F6EECF244321}">
                <p14:modId xmlns:p14="http://schemas.microsoft.com/office/powerpoint/2010/main" val="3622949706"/>
              </p:ext>
            </p:extLst>
          </p:nvPr>
        </p:nvGraphicFramePr>
        <p:xfrm>
          <a:off x="454110" y="1084099"/>
          <a:ext cx="5949779" cy="3389464"/>
        </p:xfrm>
        <a:graphic>
          <a:graphicData uri="http://schemas.openxmlformats.org/drawingml/2006/table">
            <a:tbl>
              <a:tblPr firstRow="1" bandRow="1">
                <a:tableStyleId>{5940675A-B579-460E-94D1-54222C63F5DA}</a:tableStyleId>
              </a:tblPr>
              <a:tblGrid>
                <a:gridCol w="1312906">
                  <a:extLst>
                    <a:ext uri="{9D8B030D-6E8A-4147-A177-3AD203B41FA5}">
                      <a16:colId xmlns:a16="http://schemas.microsoft.com/office/drawing/2014/main" val="1375889269"/>
                    </a:ext>
                  </a:extLst>
                </a:gridCol>
                <a:gridCol w="1186249">
                  <a:extLst>
                    <a:ext uri="{9D8B030D-6E8A-4147-A177-3AD203B41FA5}">
                      <a16:colId xmlns:a16="http://schemas.microsoft.com/office/drawing/2014/main" val="1947472993"/>
                    </a:ext>
                  </a:extLst>
                </a:gridCol>
                <a:gridCol w="1589788">
                  <a:extLst>
                    <a:ext uri="{9D8B030D-6E8A-4147-A177-3AD203B41FA5}">
                      <a16:colId xmlns:a16="http://schemas.microsoft.com/office/drawing/2014/main" val="4020689427"/>
                    </a:ext>
                  </a:extLst>
                </a:gridCol>
                <a:gridCol w="930418">
                  <a:extLst>
                    <a:ext uri="{9D8B030D-6E8A-4147-A177-3AD203B41FA5}">
                      <a16:colId xmlns:a16="http://schemas.microsoft.com/office/drawing/2014/main" val="775753674"/>
                    </a:ext>
                  </a:extLst>
                </a:gridCol>
                <a:gridCol w="930418">
                  <a:extLst>
                    <a:ext uri="{9D8B030D-6E8A-4147-A177-3AD203B41FA5}">
                      <a16:colId xmlns:a16="http://schemas.microsoft.com/office/drawing/2014/main" val="1147698822"/>
                    </a:ext>
                  </a:extLst>
                </a:gridCol>
              </a:tblGrid>
              <a:tr h="260728">
                <a:tc rowSpan="2">
                  <a:txBody>
                    <a:bodyPr/>
                    <a:lstStyle/>
                    <a:p>
                      <a:r>
                        <a:rPr kumimoji="1" lang="ja-JP" altLang="en-US" sz="1050" dirty="0">
                          <a:latin typeface="ＭＳ Ｐゴシック" panose="020B0600070205080204" pitchFamily="50" charset="-128"/>
                          <a:ea typeface="ＭＳ Ｐゴシック" panose="020B0600070205080204" pitchFamily="50" charset="-128"/>
                        </a:rPr>
                        <a:t>幅</a:t>
                      </a:r>
                      <a:r>
                        <a:rPr kumimoji="1" lang="en-US" altLang="ja-JP" sz="1050" dirty="0">
                          <a:latin typeface="ＭＳ Ｐゴシック" panose="020B0600070205080204" pitchFamily="50" charset="-128"/>
                          <a:ea typeface="ＭＳ Ｐゴシック" panose="020B0600070205080204" pitchFamily="50" charset="-128"/>
                        </a:rPr>
                        <a:t>×</a:t>
                      </a:r>
                      <a:r>
                        <a:rPr kumimoji="1" lang="ja-JP" altLang="en-US" sz="1050" dirty="0">
                          <a:latin typeface="ＭＳ Ｐゴシック" panose="020B0600070205080204" pitchFamily="50" charset="-128"/>
                          <a:ea typeface="ＭＳ Ｐゴシック" panose="020B0600070205080204" pitchFamily="50" charset="-128"/>
                        </a:rPr>
                        <a:t>長さ</a:t>
                      </a:r>
                      <a:r>
                        <a:rPr kumimoji="1" lang="en-US" altLang="ja-JP" sz="1050" dirty="0">
                          <a:latin typeface="ＭＳ Ｐゴシック" panose="020B0600070205080204" pitchFamily="50" charset="-128"/>
                          <a:ea typeface="ＭＳ Ｐゴシック" panose="020B0600070205080204" pitchFamily="50" charset="-128"/>
                        </a:rPr>
                        <a:t>[</a:t>
                      </a:r>
                      <a:r>
                        <a:rPr kumimoji="1" lang="en-US" altLang="ja-JP" sz="1050" dirty="0" err="1">
                          <a:latin typeface="ＭＳ Ｐゴシック" panose="020B0600070205080204" pitchFamily="50" charset="-128"/>
                          <a:ea typeface="ＭＳ Ｐゴシック" panose="020B0600070205080204" pitchFamily="50" charset="-128"/>
                        </a:rPr>
                        <a:t>mm×mm</a:t>
                      </a:r>
                      <a:r>
                        <a:rPr kumimoji="1" lang="en-US" altLang="ja-JP" sz="1050" dirty="0">
                          <a:latin typeface="ＭＳ Ｐゴシック" panose="020B0600070205080204" pitchFamily="50" charset="-128"/>
                          <a:ea typeface="ＭＳ Ｐゴシック" panose="020B0600070205080204" pitchFamily="50" charset="-128"/>
                        </a:rPr>
                        <a:t>]</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rowSpan="2">
                  <a:txBody>
                    <a:bodyPr/>
                    <a:lstStyle/>
                    <a:p>
                      <a:r>
                        <a:rPr kumimoji="1" lang="ja-JP" altLang="en-US" sz="1050" dirty="0">
                          <a:latin typeface="ＭＳ Ｐゴシック" panose="020B0600070205080204" pitchFamily="50" charset="-128"/>
                          <a:ea typeface="ＭＳ Ｐゴシック" panose="020B0600070205080204" pitchFamily="50" charset="-128"/>
                        </a:rPr>
                        <a:t>厚さ</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gridSpan="3">
                  <a:txBody>
                    <a:bodyPr/>
                    <a:lstStyle/>
                    <a:p>
                      <a:r>
                        <a:rPr kumimoji="1" lang="ja-JP" altLang="en-US" sz="1050" dirty="0">
                          <a:latin typeface="ＭＳ Ｐゴシック" panose="020B0600070205080204" pitchFamily="50" charset="-128"/>
                          <a:ea typeface="ＭＳ Ｐゴシック" panose="020B0600070205080204" pitchFamily="50" charset="-128"/>
                        </a:rPr>
                        <a:t>調達が比較的容易な樹種と等級</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044088756"/>
                  </a:ext>
                </a:extLst>
              </a:tr>
              <a:tr h="260728">
                <a:tc vMerge="1">
                  <a:txBody>
                    <a:bodyPr/>
                    <a:lstStyle/>
                    <a:p>
                      <a:r>
                        <a:rPr kumimoji="1" lang="ja-JP" altLang="en-US" sz="1050" dirty="0">
                          <a:latin typeface="ＭＳ Ｐゴシック" panose="020B0600070205080204" pitchFamily="50" charset="-128"/>
                          <a:ea typeface="ＭＳ Ｐゴシック" panose="020B0600070205080204" pitchFamily="50" charset="-128"/>
                        </a:rPr>
                        <a:t>幅</a:t>
                      </a:r>
                      <a:r>
                        <a:rPr kumimoji="1" lang="en-US" altLang="ja-JP" sz="1050" dirty="0">
                          <a:latin typeface="ＭＳ Ｐゴシック" panose="020B0600070205080204" pitchFamily="50" charset="-128"/>
                          <a:ea typeface="ＭＳ Ｐゴシック" panose="020B0600070205080204" pitchFamily="50" charset="-128"/>
                        </a:rPr>
                        <a:t>×</a:t>
                      </a:r>
                      <a:r>
                        <a:rPr kumimoji="1" lang="ja-JP" altLang="en-US" sz="1050" dirty="0">
                          <a:latin typeface="ＭＳ Ｐゴシック" panose="020B0600070205080204" pitchFamily="50" charset="-128"/>
                          <a:ea typeface="ＭＳ Ｐゴシック" panose="020B0600070205080204" pitchFamily="50" charset="-128"/>
                        </a:rPr>
                        <a:t>長さ</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vMerge="1">
                  <a:txBody>
                    <a:bodyPr/>
                    <a:lstStyle/>
                    <a:p>
                      <a:r>
                        <a:rPr kumimoji="1" lang="ja-JP" altLang="en-US" sz="1050" dirty="0">
                          <a:latin typeface="ＭＳ Ｐゴシック" panose="020B0600070205080204" pitchFamily="50" charset="-128"/>
                          <a:ea typeface="ＭＳ Ｐゴシック" panose="020B0600070205080204" pitchFamily="50" charset="-128"/>
                        </a:rPr>
                        <a:t>厚さ</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樹種（表板）</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接着の程度</a:t>
                      </a: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等級</a:t>
                      </a: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64753443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910×1820(3×6)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rowSpan="1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5.0 / 5.5 / 6.0 / 7.5 / 9.0 / 12.0 / 15.0 / 18.0 / 21.0 / 24.0 / 28.0 / 30.0</a:t>
                      </a:r>
                      <a:endParaRPr kumimoji="1" lang="ja-JP" altLang="en-US" sz="105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1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スギ </a:t>
                      </a:r>
                      <a:r>
                        <a:rPr kumimoji="1" lang="en-US" altLang="ja-JP" sz="1050" dirty="0">
                          <a:latin typeface="ＭＳ Ｐゴシック" panose="020B0600070205080204" pitchFamily="50" charset="-128"/>
                          <a:ea typeface="ＭＳ Ｐゴシック" panose="020B0600070205080204" pitchFamily="50" charset="-128"/>
                        </a:rPr>
                        <a:t>/ </a:t>
                      </a:r>
                      <a:r>
                        <a:rPr kumimoji="1" lang="ja-JP" altLang="en-US" sz="1050" dirty="0">
                          <a:latin typeface="ＭＳ Ｐゴシック" panose="020B0600070205080204" pitchFamily="50" charset="-128"/>
                          <a:ea typeface="ＭＳ Ｐゴシック" panose="020B0600070205080204" pitchFamily="50" charset="-128"/>
                        </a:rPr>
                        <a:t>カラマツ </a:t>
                      </a:r>
                      <a:r>
                        <a:rPr kumimoji="1" lang="en-US" altLang="ja-JP" sz="1050" dirty="0">
                          <a:latin typeface="ＭＳ Ｐゴシック" panose="020B0600070205080204" pitchFamily="50" charset="-128"/>
                          <a:ea typeface="ＭＳ Ｐゴシック" panose="020B0600070205080204" pitchFamily="50" charset="-128"/>
                        </a:rPr>
                        <a:t>/ </a:t>
                      </a:r>
                      <a:r>
                        <a:rPr kumimoji="1" lang="ja-JP" altLang="en-US" sz="1050" dirty="0">
                          <a:latin typeface="ＭＳ Ｐゴシック" panose="020B0600070205080204" pitchFamily="50" charset="-128"/>
                          <a:ea typeface="ＭＳ Ｐゴシック" panose="020B0600070205080204" pitchFamily="50" charset="-128"/>
                        </a:rPr>
                        <a:t>ヒノキ </a:t>
                      </a:r>
                      <a:r>
                        <a:rPr kumimoji="1" lang="en-US" altLang="ja-JP" sz="1050" dirty="0">
                          <a:latin typeface="ＭＳ Ｐゴシック" panose="020B0600070205080204" pitchFamily="50" charset="-128"/>
                          <a:ea typeface="ＭＳ Ｐゴシック" panose="020B0600070205080204" pitchFamily="50" charset="-128"/>
                        </a:rPr>
                        <a:t>/ </a:t>
                      </a:r>
                      <a:r>
                        <a:rPr kumimoji="1" lang="ja-JP" altLang="en-US" sz="1050" dirty="0">
                          <a:latin typeface="ＭＳ Ｐゴシック" panose="020B0600070205080204" pitchFamily="50" charset="-128"/>
                          <a:ea typeface="ＭＳ Ｐゴシック" panose="020B0600070205080204" pitchFamily="50" charset="-128"/>
                        </a:rPr>
                        <a:t>アカマツ </a:t>
                      </a:r>
                      <a:r>
                        <a:rPr kumimoji="1" lang="en-US" altLang="ja-JP" sz="1050" dirty="0">
                          <a:latin typeface="ＭＳ Ｐゴシック" panose="020B0600070205080204" pitchFamily="50" charset="-128"/>
                          <a:ea typeface="ＭＳ Ｐゴシック" panose="020B0600070205080204" pitchFamily="50" charset="-128"/>
                        </a:rPr>
                        <a:t>/ </a:t>
                      </a:r>
                      <a:r>
                        <a:rPr kumimoji="1" lang="ja-JP" altLang="en-US" sz="1050" dirty="0">
                          <a:latin typeface="ＭＳ Ｐゴシック" panose="020B0600070205080204" pitchFamily="50" charset="-128"/>
                          <a:ea typeface="ＭＳ Ｐゴシック" panose="020B0600070205080204" pitchFamily="50" charset="-128"/>
                        </a:rPr>
                        <a:t>トドマツ </a:t>
                      </a:r>
                      <a:r>
                        <a:rPr kumimoji="1" lang="en-US" altLang="ja-JP" sz="1050" dirty="0">
                          <a:latin typeface="ＭＳ Ｐゴシック" panose="020B0600070205080204" pitchFamily="50" charset="-128"/>
                          <a:ea typeface="ＭＳ Ｐゴシック" panose="020B0600070205080204" pitchFamily="50" charset="-128"/>
                        </a:rPr>
                        <a:t>/ </a:t>
                      </a:r>
                      <a:r>
                        <a:rPr kumimoji="1" lang="ja-JP" altLang="en-US" sz="1050" dirty="0">
                          <a:latin typeface="ＭＳ Ｐゴシック" panose="020B0600070205080204" pitchFamily="50" charset="-128"/>
                          <a:ea typeface="ＭＳ Ｐゴシック" panose="020B0600070205080204" pitchFamily="50" charset="-128"/>
                        </a:rPr>
                        <a:t>ラーチ </a:t>
                      </a:r>
                      <a:r>
                        <a:rPr kumimoji="1" lang="en-US" altLang="ja-JP" sz="1050" dirty="0">
                          <a:latin typeface="ＭＳ Ｐゴシック" panose="020B0600070205080204" pitchFamily="50" charset="-128"/>
                          <a:ea typeface="ＭＳ Ｐゴシック" panose="020B0600070205080204" pitchFamily="50" charset="-128"/>
                        </a:rPr>
                        <a:t>/ </a:t>
                      </a:r>
                      <a:r>
                        <a:rPr kumimoji="1" lang="ja-JP" altLang="en-US" sz="1050" dirty="0">
                          <a:latin typeface="ＭＳ Ｐゴシック" panose="020B0600070205080204" pitchFamily="50" charset="-128"/>
                          <a:ea typeface="ＭＳ Ｐゴシック" panose="020B0600070205080204" pitchFamily="50" charset="-128"/>
                        </a:rPr>
                        <a:t>ベイマツ </a:t>
                      </a:r>
                      <a:r>
                        <a:rPr kumimoji="1" lang="en-US" altLang="ja-JP" sz="1050" dirty="0">
                          <a:latin typeface="ＭＳ Ｐゴシック" panose="020B0600070205080204" pitchFamily="50" charset="-128"/>
                          <a:ea typeface="ＭＳ Ｐゴシック" panose="020B0600070205080204" pitchFamily="50" charset="-128"/>
                        </a:rPr>
                        <a:t>/ </a:t>
                      </a:r>
                      <a:r>
                        <a:rPr kumimoji="1" lang="ja-JP" altLang="en-US" sz="1050" dirty="0">
                          <a:latin typeface="ＭＳ Ｐゴシック" panose="020B0600070205080204" pitchFamily="50" charset="-128"/>
                          <a:ea typeface="ＭＳ Ｐゴシック" panose="020B0600070205080204" pitchFamily="50" charset="-128"/>
                        </a:rPr>
                        <a:t>ラジアータパイン </a:t>
                      </a:r>
                      <a:r>
                        <a:rPr kumimoji="1" lang="en-US" altLang="ja-JP" sz="1050" dirty="0">
                          <a:latin typeface="ＭＳ Ｐゴシック" panose="020B0600070205080204" pitchFamily="50" charset="-128"/>
                          <a:ea typeface="ＭＳ Ｐゴシック" panose="020B0600070205080204" pitchFamily="50" charset="-128"/>
                        </a:rPr>
                        <a:t>/ </a:t>
                      </a:r>
                      <a:r>
                        <a:rPr kumimoji="1" lang="ja-JP" altLang="en-US" sz="1050" dirty="0">
                          <a:latin typeface="ＭＳ Ｐゴシック" panose="020B0600070205080204" pitchFamily="50" charset="-128"/>
                          <a:ea typeface="ＭＳ Ｐゴシック" panose="020B0600070205080204" pitchFamily="50" charset="-128"/>
                        </a:rPr>
                        <a:t>ラワン</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1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特類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類</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rowSpan="1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2</a:t>
                      </a:r>
                      <a:r>
                        <a:rPr kumimoji="1" lang="ja-JP" altLang="en-US" sz="1050" dirty="0">
                          <a:latin typeface="ＭＳ Ｐゴシック" panose="020B0600070205080204" pitchFamily="50" charset="-128"/>
                          <a:ea typeface="ＭＳ Ｐゴシック" panose="020B0600070205080204" pitchFamily="50" charset="-128"/>
                        </a:rPr>
                        <a:t>級</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03460043"/>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910×2430(3×8)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endParaRPr kumimoji="1" lang="ja-JP" altLang="en-US"/>
                    </a:p>
                  </a:txBody>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5108182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910×2730(3×9)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endParaRPr kumimoji="1" lang="ja-JP" altLang="en-US"/>
                    </a:p>
                  </a:txBody>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5439189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910×3030(3×10)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815707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1000×2000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endParaRPr kumimoji="1" lang="ja-JP" altLang="en-US"/>
                    </a:p>
                  </a:txBody>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191723007"/>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1000×2430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endParaRPr kumimoji="1" lang="ja-JP" altLang="en-US"/>
                    </a:p>
                  </a:txBody>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8203038"/>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1000×2730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endParaRPr kumimoji="1" lang="ja-JP" altLang="en-US"/>
                    </a:p>
                  </a:txBody>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59641518"/>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1000×3030 </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endParaRPr kumimoji="1" lang="ja-JP" altLang="en-US"/>
                    </a:p>
                  </a:txBody>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18617780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1220×2440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endParaRPr kumimoji="1" lang="ja-JP" altLang="en-US"/>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6575399"/>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1220×2730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endParaRPr kumimoji="1" lang="ja-JP" altLang="en-US"/>
                    </a:p>
                  </a:txBody>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41705073"/>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1220×3030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vMerge="1">
                  <a:txBody>
                    <a:bodyPr/>
                    <a:lstStyle/>
                    <a:p>
                      <a:endParaRPr kumimoji="1" lang="ja-JP" altLang="en-US"/>
                    </a:p>
                  </a:txBody>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852743758"/>
                  </a:ext>
                </a:extLst>
              </a:tr>
            </a:tbl>
          </a:graphicData>
        </a:graphic>
      </p:graphicFrame>
      <p:sp>
        <p:nvSpPr>
          <p:cNvPr id="2" name="テキスト ボックス 1">
            <a:extLst>
              <a:ext uri="{FF2B5EF4-FFF2-40B4-BE49-F238E27FC236}">
                <a16:creationId xmlns:a16="http://schemas.microsoft.com/office/drawing/2014/main" id="{A178F38E-7FAF-9A7F-1530-44AF9A737B97}"/>
              </a:ext>
            </a:extLst>
          </p:cNvPr>
          <p:cNvSpPr txBox="1"/>
          <p:nvPr/>
        </p:nvSpPr>
        <p:spPr>
          <a:xfrm>
            <a:off x="454108" y="4863933"/>
            <a:ext cx="1800493" cy="307777"/>
          </a:xfrm>
          <a:prstGeom prst="rect">
            <a:avLst/>
          </a:prstGeom>
          <a:noFill/>
        </p:spPr>
        <p:txBody>
          <a:bodyPr wrap="none" rtlCol="0">
            <a:spAutoFit/>
          </a:bodyPr>
          <a:lstStyle/>
          <a:p>
            <a:r>
              <a:rPr kumimoji="1" lang="ja-JP" altLang="en-US" sz="1400" b="1" dirty="0">
                <a:solidFill>
                  <a:schemeClr val="bg1">
                    <a:lumMod val="50000"/>
                  </a:schemeClr>
                </a:solidFill>
              </a:rPr>
              <a:t>設計者への注意事項</a:t>
            </a:r>
          </a:p>
        </p:txBody>
      </p:sp>
      <p:sp>
        <p:nvSpPr>
          <p:cNvPr id="3" name="テキスト ボックス 2">
            <a:extLst>
              <a:ext uri="{FF2B5EF4-FFF2-40B4-BE49-F238E27FC236}">
                <a16:creationId xmlns:a16="http://schemas.microsoft.com/office/drawing/2014/main" id="{9E8D1F7F-3E68-F982-37E8-9580118D622D}"/>
              </a:ext>
            </a:extLst>
          </p:cNvPr>
          <p:cNvSpPr txBox="1"/>
          <p:nvPr/>
        </p:nvSpPr>
        <p:spPr>
          <a:xfrm>
            <a:off x="454109" y="5171710"/>
            <a:ext cx="5949780" cy="1546577"/>
          </a:xfrm>
          <a:prstGeom prst="rect">
            <a:avLst/>
          </a:prstGeom>
          <a:noFill/>
        </p:spPr>
        <p:txBody>
          <a:bodyPr wrap="square" rtlCol="0">
            <a:spAutoFit/>
          </a:bodyPr>
          <a:lstStyle/>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本サンプルデータにおいては、概ね各工場にて生産可能な規格を整理している。工場によっては本サンプルデータよりも幅・長さの大きな材を生産することも可能である。</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壁・床の耐力壁要素として告示の仕様を用いる場合、接着の程度・等級・厚みの指定をすること。</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等級は曲げ性能を示す項目であり、</a:t>
            </a:r>
            <a:r>
              <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級は基本的に特注品となる。</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級の場合のみ、強度等級区分がさらに分類される。</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構造用合板のＪＡＳ認証工場は、日本合板検査会の</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Web</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サイトに掲載（</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 https://www.jpic-ew.net/db/ichiran.pdf </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E2674EC8-64E0-088A-EDEC-C5DF231970A8}"/>
              </a:ext>
            </a:extLst>
          </p:cNvPr>
          <p:cNvSpPr>
            <a:spLocks noGrp="1"/>
          </p:cNvSpPr>
          <p:nvPr>
            <p:ph type="sldNum" sz="quarter" idx="12"/>
          </p:nvPr>
        </p:nvSpPr>
        <p:spPr/>
        <p:txBody>
          <a:bodyPr/>
          <a:lstStyle/>
          <a:p>
            <a:fld id="{E33108D8-1193-43E4-AB7C-C97D8F7F7169}" type="slidenum">
              <a:rPr kumimoji="1" lang="ja-JP" altLang="en-US" smtClean="0"/>
              <a:t>11</a:t>
            </a:fld>
            <a:endParaRPr kumimoji="1" lang="ja-JP" altLang="en-US"/>
          </a:p>
        </p:txBody>
      </p:sp>
    </p:spTree>
    <p:extLst>
      <p:ext uri="{BB962C8B-B14F-4D97-AF65-F5344CB8AC3E}">
        <p14:creationId xmlns:p14="http://schemas.microsoft.com/office/powerpoint/2010/main" val="201948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0A00C9D-D5D6-3C6C-8353-CACA6A9976AA}"/>
              </a:ext>
            </a:extLst>
          </p:cNvPr>
          <p:cNvSpPr txBox="1"/>
          <p:nvPr/>
        </p:nvSpPr>
        <p:spPr>
          <a:xfrm>
            <a:off x="454110" y="776323"/>
            <a:ext cx="3635932" cy="307777"/>
          </a:xfrm>
          <a:prstGeom prst="rect">
            <a:avLst/>
          </a:prstGeom>
          <a:noFill/>
        </p:spPr>
        <p:txBody>
          <a:bodyPr wrap="none" rtlCol="0">
            <a:spAutoFit/>
          </a:bodyPr>
          <a:lstStyle/>
          <a:p>
            <a:r>
              <a:rPr kumimoji="1" lang="ja-JP" altLang="en-US" sz="1400" b="1" dirty="0">
                <a:solidFill>
                  <a:schemeClr val="bg1">
                    <a:lumMod val="50000"/>
                  </a:schemeClr>
                </a:solidFill>
              </a:rPr>
              <a:t>部材寸法の例（軸材） （サンプルデータ）</a:t>
            </a:r>
          </a:p>
        </p:txBody>
      </p:sp>
      <p:sp>
        <p:nvSpPr>
          <p:cNvPr id="8" name="テキスト ボックス 7">
            <a:extLst>
              <a:ext uri="{FF2B5EF4-FFF2-40B4-BE49-F238E27FC236}">
                <a16:creationId xmlns:a16="http://schemas.microsoft.com/office/drawing/2014/main" id="{289DBA78-199F-DE70-70AF-F3F6F5A90640}"/>
              </a:ext>
            </a:extLst>
          </p:cNvPr>
          <p:cNvSpPr txBox="1"/>
          <p:nvPr/>
        </p:nvSpPr>
        <p:spPr>
          <a:xfrm>
            <a:off x="454110" y="193472"/>
            <a:ext cx="498470" cy="369332"/>
          </a:xfrm>
          <a:prstGeom prst="rect">
            <a:avLst/>
          </a:prstGeom>
          <a:noFill/>
        </p:spPr>
        <p:txBody>
          <a:bodyPr wrap="none" rtlCol="0">
            <a:spAutoFit/>
          </a:bodyPr>
          <a:lstStyle/>
          <a:p>
            <a:r>
              <a:rPr kumimoji="1" lang="en-US" altLang="ja-JP" b="1" dirty="0">
                <a:solidFill>
                  <a:schemeClr val="bg1">
                    <a:lumMod val="50000"/>
                  </a:schemeClr>
                </a:solidFill>
              </a:rPr>
              <a:t>LVL</a:t>
            </a:r>
            <a:endParaRPr kumimoji="1" lang="ja-JP" altLang="en-US" b="1" dirty="0">
              <a:solidFill>
                <a:schemeClr val="bg1">
                  <a:lumMod val="50000"/>
                </a:schemeClr>
              </a:solidFill>
            </a:endParaRPr>
          </a:p>
        </p:txBody>
      </p:sp>
      <p:cxnSp>
        <p:nvCxnSpPr>
          <p:cNvPr id="10" name="直線コネクタ 9">
            <a:extLst>
              <a:ext uri="{FF2B5EF4-FFF2-40B4-BE49-F238E27FC236}">
                <a16:creationId xmlns:a16="http://schemas.microsoft.com/office/drawing/2014/main" id="{A80E8207-53A8-51D4-1240-E560BBE11B2F}"/>
              </a:ext>
            </a:extLst>
          </p:cNvPr>
          <p:cNvCxnSpPr>
            <a:cxnSpLocks/>
          </p:cNvCxnSpPr>
          <p:nvPr/>
        </p:nvCxnSpPr>
        <p:spPr>
          <a:xfrm>
            <a:off x="454110" y="562804"/>
            <a:ext cx="594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A178F38E-7FAF-9A7F-1530-44AF9A737B97}"/>
              </a:ext>
            </a:extLst>
          </p:cNvPr>
          <p:cNvSpPr txBox="1"/>
          <p:nvPr/>
        </p:nvSpPr>
        <p:spPr>
          <a:xfrm>
            <a:off x="436733" y="5366839"/>
            <a:ext cx="1800493" cy="307777"/>
          </a:xfrm>
          <a:prstGeom prst="rect">
            <a:avLst/>
          </a:prstGeom>
          <a:noFill/>
        </p:spPr>
        <p:txBody>
          <a:bodyPr wrap="none" rtlCol="0">
            <a:spAutoFit/>
          </a:bodyPr>
          <a:lstStyle/>
          <a:p>
            <a:r>
              <a:rPr kumimoji="1" lang="ja-JP" altLang="en-US" sz="1400" b="1" dirty="0">
                <a:solidFill>
                  <a:schemeClr val="bg1">
                    <a:lumMod val="50000"/>
                  </a:schemeClr>
                </a:solidFill>
              </a:rPr>
              <a:t>設計者への注意事項</a:t>
            </a:r>
          </a:p>
        </p:txBody>
      </p:sp>
      <p:sp>
        <p:nvSpPr>
          <p:cNvPr id="3" name="テキスト ボックス 2">
            <a:extLst>
              <a:ext uri="{FF2B5EF4-FFF2-40B4-BE49-F238E27FC236}">
                <a16:creationId xmlns:a16="http://schemas.microsoft.com/office/drawing/2014/main" id="{9E8D1F7F-3E68-F982-37E8-9580118D622D}"/>
              </a:ext>
            </a:extLst>
          </p:cNvPr>
          <p:cNvSpPr txBox="1"/>
          <p:nvPr/>
        </p:nvSpPr>
        <p:spPr>
          <a:xfrm>
            <a:off x="436733" y="5767771"/>
            <a:ext cx="5949780" cy="1061829"/>
          </a:xfrm>
          <a:prstGeom prst="rect">
            <a:avLst/>
          </a:prstGeom>
          <a:noFill/>
        </p:spPr>
        <p:txBody>
          <a:bodyPr wrap="square" rtlCol="0">
            <a:spAutoFit/>
          </a:bodyPr>
          <a:lstStyle/>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本サンプルデータにおいては、概ね各工場にて生産可能な規格を整理している。工場によっては本サンプルデータよりも幅・長さの大きな材を生産することも可能である。</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受注生産による為、スパンの大きい平面計画で床や壁等の厚板使用を検討している場合は初期段階で</a:t>
            </a:r>
            <a:r>
              <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LVL</a:t>
            </a: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製造メーカーへの問い合わせを行っておくことが望ましい。</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大断面の軸材の場合、必要となる部材断面が製造可能範囲であるか等、構造計画時点で確認しておくことが望ましい。</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graphicFrame>
        <p:nvGraphicFramePr>
          <p:cNvPr id="4" name="表 5">
            <a:extLst>
              <a:ext uri="{FF2B5EF4-FFF2-40B4-BE49-F238E27FC236}">
                <a16:creationId xmlns:a16="http://schemas.microsoft.com/office/drawing/2014/main" id="{92290CE0-65E4-FCCE-9A5A-CAAAF4FCAA12}"/>
              </a:ext>
            </a:extLst>
          </p:cNvPr>
          <p:cNvGraphicFramePr>
            <a:graphicFrameLocks noGrp="1"/>
          </p:cNvGraphicFramePr>
          <p:nvPr>
            <p:extLst>
              <p:ext uri="{D42A27DB-BD31-4B8C-83A1-F6EECF244321}">
                <p14:modId xmlns:p14="http://schemas.microsoft.com/office/powerpoint/2010/main" val="1363519166"/>
              </p:ext>
            </p:extLst>
          </p:nvPr>
        </p:nvGraphicFramePr>
        <p:xfrm>
          <a:off x="454110" y="1084100"/>
          <a:ext cx="5949780" cy="2194560"/>
        </p:xfrm>
        <a:graphic>
          <a:graphicData uri="http://schemas.openxmlformats.org/drawingml/2006/table">
            <a:tbl>
              <a:tblPr firstRow="1" bandRow="1">
                <a:tableStyleId>{5940675A-B579-460E-94D1-54222C63F5DA}</a:tableStyleId>
              </a:tblPr>
              <a:tblGrid>
                <a:gridCol w="648730">
                  <a:extLst>
                    <a:ext uri="{9D8B030D-6E8A-4147-A177-3AD203B41FA5}">
                      <a16:colId xmlns:a16="http://schemas.microsoft.com/office/drawing/2014/main" val="327650493"/>
                    </a:ext>
                  </a:extLst>
                </a:gridCol>
                <a:gridCol w="840259">
                  <a:extLst>
                    <a:ext uri="{9D8B030D-6E8A-4147-A177-3AD203B41FA5}">
                      <a16:colId xmlns:a16="http://schemas.microsoft.com/office/drawing/2014/main" val="349975397"/>
                    </a:ext>
                  </a:extLst>
                </a:gridCol>
                <a:gridCol w="1244944">
                  <a:extLst>
                    <a:ext uri="{9D8B030D-6E8A-4147-A177-3AD203B41FA5}">
                      <a16:colId xmlns:a16="http://schemas.microsoft.com/office/drawing/2014/main" val="1375889269"/>
                    </a:ext>
                  </a:extLst>
                </a:gridCol>
                <a:gridCol w="3215847">
                  <a:extLst>
                    <a:ext uri="{9D8B030D-6E8A-4147-A177-3AD203B41FA5}">
                      <a16:colId xmlns:a16="http://schemas.microsoft.com/office/drawing/2014/main" val="4020689427"/>
                    </a:ext>
                  </a:extLst>
                </a:gridCol>
              </a:tblGrid>
              <a:tr h="260728">
                <a:tc>
                  <a:txBody>
                    <a:bodyPr/>
                    <a:lstStyle/>
                    <a:p>
                      <a:r>
                        <a:rPr kumimoji="1" lang="ja-JP" altLang="en-US" sz="1050" dirty="0"/>
                        <a:t>短辺</a:t>
                      </a:r>
                      <a:r>
                        <a:rPr kumimoji="1" lang="en-US" altLang="ja-JP" sz="1050" dirty="0"/>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r>
                        <a:rPr kumimoji="1" lang="ja-JP" altLang="en-US" sz="1050" dirty="0"/>
                        <a:t>長辺</a:t>
                      </a:r>
                      <a:r>
                        <a:rPr kumimoji="1" lang="en-US" altLang="ja-JP" sz="1050" dirty="0"/>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r>
                        <a:rPr kumimoji="1" lang="ja-JP" altLang="en-US" sz="1050" dirty="0"/>
                        <a:t>材長</a:t>
                      </a:r>
                      <a:r>
                        <a:rPr kumimoji="1" lang="en-US" altLang="ja-JP" sz="1050" dirty="0"/>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備考</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647534434"/>
                  </a:ext>
                </a:extLst>
              </a:tr>
              <a:tr h="260728">
                <a:tc>
                  <a:txBody>
                    <a:bodyPr/>
                    <a:lstStyle/>
                    <a:p>
                      <a:r>
                        <a:rPr kumimoji="1" lang="en-US" altLang="ja-JP" sz="1050" dirty="0">
                          <a:latin typeface="ＭＳ Ｐゴシック" panose="020B0600070205080204" pitchFamily="50" charset="-128"/>
                          <a:ea typeface="ＭＳ Ｐゴシック" panose="020B0600070205080204" pitchFamily="50" charset="-128"/>
                        </a:rPr>
                        <a:t>105 / 120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105 / 120 / 150 / 180 / 210 / 240 / 270 / 300 / 330 / 360 / 390</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12000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部材寸法は在来軸組工法での一例</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50E</a:t>
                      </a: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180E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03460043"/>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38 / 89 / 140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89 / 140 / 184 / 235 / 286 / 336 / 387</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12000</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部材寸法は枠組壁工法での一例</a:t>
                      </a:r>
                      <a:endParaRPr kumimoji="1" lang="en-US" altLang="ja-JP" sz="1050" dirty="0">
                        <a:latin typeface="ＭＳ Ｐゴシック" panose="020B0600070205080204" pitchFamily="50" charset="-128"/>
                        <a:ea typeface="ＭＳ Ｐゴシック" panose="020B060007020508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50E</a:t>
                      </a: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180E</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806573008"/>
                  </a:ext>
                </a:extLst>
              </a:tr>
            </a:tbl>
          </a:graphicData>
        </a:graphic>
      </p:graphicFrame>
      <p:sp>
        <p:nvSpPr>
          <p:cNvPr id="5" name="テキスト ボックス 4">
            <a:extLst>
              <a:ext uri="{FF2B5EF4-FFF2-40B4-BE49-F238E27FC236}">
                <a16:creationId xmlns:a16="http://schemas.microsoft.com/office/drawing/2014/main" id="{56447CAC-EC62-6C23-F258-C3D5BD75A356}"/>
              </a:ext>
            </a:extLst>
          </p:cNvPr>
          <p:cNvSpPr txBox="1"/>
          <p:nvPr/>
        </p:nvSpPr>
        <p:spPr>
          <a:xfrm>
            <a:off x="454110" y="3341426"/>
            <a:ext cx="3635932" cy="307777"/>
          </a:xfrm>
          <a:prstGeom prst="rect">
            <a:avLst/>
          </a:prstGeom>
          <a:noFill/>
        </p:spPr>
        <p:txBody>
          <a:bodyPr wrap="none" rtlCol="0">
            <a:spAutoFit/>
          </a:bodyPr>
          <a:lstStyle/>
          <a:p>
            <a:r>
              <a:rPr kumimoji="1" lang="ja-JP" altLang="en-US" sz="1400" b="1" dirty="0">
                <a:solidFill>
                  <a:schemeClr val="bg1">
                    <a:lumMod val="50000"/>
                  </a:schemeClr>
                </a:solidFill>
              </a:rPr>
              <a:t>部材寸法の例（面材） （サンプルデータ）</a:t>
            </a:r>
          </a:p>
        </p:txBody>
      </p:sp>
      <p:graphicFrame>
        <p:nvGraphicFramePr>
          <p:cNvPr id="7" name="表 5">
            <a:extLst>
              <a:ext uri="{FF2B5EF4-FFF2-40B4-BE49-F238E27FC236}">
                <a16:creationId xmlns:a16="http://schemas.microsoft.com/office/drawing/2014/main" id="{D8171138-E435-1F9D-0096-D11C0D6704CA}"/>
              </a:ext>
            </a:extLst>
          </p:cNvPr>
          <p:cNvGraphicFramePr>
            <a:graphicFrameLocks noGrp="1"/>
          </p:cNvGraphicFramePr>
          <p:nvPr>
            <p:extLst>
              <p:ext uri="{D42A27DB-BD31-4B8C-83A1-F6EECF244321}">
                <p14:modId xmlns:p14="http://schemas.microsoft.com/office/powerpoint/2010/main" val="2330110309"/>
              </p:ext>
            </p:extLst>
          </p:nvPr>
        </p:nvGraphicFramePr>
        <p:xfrm>
          <a:off x="454110" y="3649203"/>
          <a:ext cx="5949780" cy="1563748"/>
        </p:xfrm>
        <a:graphic>
          <a:graphicData uri="http://schemas.openxmlformats.org/drawingml/2006/table">
            <a:tbl>
              <a:tblPr firstRow="1" bandRow="1">
                <a:tableStyleId>{5940675A-B579-460E-94D1-54222C63F5DA}</a:tableStyleId>
              </a:tblPr>
              <a:tblGrid>
                <a:gridCol w="648730">
                  <a:extLst>
                    <a:ext uri="{9D8B030D-6E8A-4147-A177-3AD203B41FA5}">
                      <a16:colId xmlns:a16="http://schemas.microsoft.com/office/drawing/2014/main" val="327650493"/>
                    </a:ext>
                  </a:extLst>
                </a:gridCol>
                <a:gridCol w="840259">
                  <a:extLst>
                    <a:ext uri="{9D8B030D-6E8A-4147-A177-3AD203B41FA5}">
                      <a16:colId xmlns:a16="http://schemas.microsoft.com/office/drawing/2014/main" val="349975397"/>
                    </a:ext>
                  </a:extLst>
                </a:gridCol>
                <a:gridCol w="1244944">
                  <a:extLst>
                    <a:ext uri="{9D8B030D-6E8A-4147-A177-3AD203B41FA5}">
                      <a16:colId xmlns:a16="http://schemas.microsoft.com/office/drawing/2014/main" val="1375889269"/>
                    </a:ext>
                  </a:extLst>
                </a:gridCol>
                <a:gridCol w="3215847">
                  <a:extLst>
                    <a:ext uri="{9D8B030D-6E8A-4147-A177-3AD203B41FA5}">
                      <a16:colId xmlns:a16="http://schemas.microsoft.com/office/drawing/2014/main" val="4020689427"/>
                    </a:ext>
                  </a:extLst>
                </a:gridCol>
              </a:tblGrid>
              <a:tr h="260728">
                <a:tc>
                  <a:txBody>
                    <a:bodyPr/>
                    <a:lstStyle/>
                    <a:p>
                      <a:r>
                        <a:rPr kumimoji="1" lang="ja-JP" altLang="en-US" sz="1050" dirty="0"/>
                        <a:t>幅</a:t>
                      </a:r>
                      <a:r>
                        <a:rPr kumimoji="1" lang="en-US" altLang="ja-JP" sz="1050" dirty="0"/>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長さ</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厚さ</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備考</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647534434"/>
                  </a:ext>
                </a:extLst>
              </a:tr>
              <a:tr h="260728">
                <a:tc>
                  <a:txBody>
                    <a:bodyPr/>
                    <a:lstStyle/>
                    <a:p>
                      <a:r>
                        <a:rPr kumimoji="1" lang="en-US" altLang="ja-JP" sz="1050" dirty="0">
                          <a:latin typeface="ＭＳ Ｐゴシック" panose="020B0600070205080204" pitchFamily="50" charset="-128"/>
                          <a:ea typeface="ＭＳ Ｐゴシック" panose="020B0600070205080204" pitchFamily="50" charset="-128"/>
                        </a:rPr>
                        <a:t>25</a:t>
                      </a: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1200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12000</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25</a:t>
                      </a: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600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部材寸法は板目面（床パネル・壁パネル）での一例</a:t>
                      </a:r>
                      <a:r>
                        <a:rPr kumimoji="1" lang="en-US" altLang="ja-JP" sz="1050" dirty="0">
                          <a:latin typeface="ＭＳ Ｐゴシック" panose="020B0600070205080204" pitchFamily="50" charset="-128"/>
                          <a:ea typeface="ＭＳ Ｐゴシック" panose="020B0600070205080204" pitchFamily="50" charset="-128"/>
                        </a:rPr>
                        <a:t>50E</a:t>
                      </a: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180E</a:t>
                      </a:r>
                    </a:p>
                    <a:p>
                      <a:endParaRPr kumimoji="1" lang="en-US" altLang="ja-JP" sz="1050" dirty="0">
                        <a:latin typeface="ＭＳ Ｐゴシック" panose="020B0600070205080204" pitchFamily="50" charset="-128"/>
                        <a:ea typeface="ＭＳ Ｐゴシック" panose="020B0600070205080204" pitchFamily="50" charset="-128"/>
                      </a:endParaRPr>
                    </a:p>
                    <a:p>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03460043"/>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450</a:t>
                      </a: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1200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3000</a:t>
                      </a: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12000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100</a:t>
                      </a: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200</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積層面（床パネル・壁パネル）での一例</a:t>
                      </a:r>
                      <a:endParaRPr kumimoji="1" lang="en-US" altLang="ja-JP" sz="1050" dirty="0">
                        <a:latin typeface="ＭＳ Ｐゴシック" panose="020B0600070205080204" pitchFamily="50" charset="-128"/>
                        <a:ea typeface="ＭＳ Ｐゴシック" panose="020B060007020508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50E</a:t>
                      </a:r>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180E</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806573008"/>
                  </a:ext>
                </a:extLst>
              </a:tr>
            </a:tbl>
          </a:graphicData>
        </a:graphic>
      </p:graphicFrame>
      <p:sp>
        <p:nvSpPr>
          <p:cNvPr id="9" name="スライド番号プレースホルダー 8">
            <a:extLst>
              <a:ext uri="{FF2B5EF4-FFF2-40B4-BE49-F238E27FC236}">
                <a16:creationId xmlns:a16="http://schemas.microsoft.com/office/drawing/2014/main" id="{55E5DBCF-591D-49B9-2DE0-9350FCC333FF}"/>
              </a:ext>
            </a:extLst>
          </p:cNvPr>
          <p:cNvSpPr>
            <a:spLocks noGrp="1"/>
          </p:cNvSpPr>
          <p:nvPr>
            <p:ph type="sldNum" sz="quarter" idx="12"/>
          </p:nvPr>
        </p:nvSpPr>
        <p:spPr/>
        <p:txBody>
          <a:bodyPr/>
          <a:lstStyle/>
          <a:p>
            <a:fld id="{E33108D8-1193-43E4-AB7C-C97D8F7F7169}" type="slidenum">
              <a:rPr kumimoji="1" lang="ja-JP" altLang="en-US" smtClean="0"/>
              <a:t>12</a:t>
            </a:fld>
            <a:endParaRPr kumimoji="1" lang="ja-JP" altLang="en-US"/>
          </a:p>
        </p:txBody>
      </p:sp>
    </p:spTree>
    <p:extLst>
      <p:ext uri="{BB962C8B-B14F-4D97-AF65-F5344CB8AC3E}">
        <p14:creationId xmlns:p14="http://schemas.microsoft.com/office/powerpoint/2010/main" val="974606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0A00C9D-D5D6-3C6C-8353-CACA6A9976AA}"/>
              </a:ext>
            </a:extLst>
          </p:cNvPr>
          <p:cNvSpPr txBox="1"/>
          <p:nvPr/>
        </p:nvSpPr>
        <p:spPr>
          <a:xfrm>
            <a:off x="454110" y="776323"/>
            <a:ext cx="2877711" cy="307777"/>
          </a:xfrm>
          <a:prstGeom prst="rect">
            <a:avLst/>
          </a:prstGeom>
          <a:noFill/>
        </p:spPr>
        <p:txBody>
          <a:bodyPr wrap="none" rtlCol="0">
            <a:spAutoFit/>
          </a:bodyPr>
          <a:lstStyle/>
          <a:p>
            <a:r>
              <a:rPr kumimoji="1" lang="ja-JP" altLang="en-US" sz="1400" b="1" dirty="0">
                <a:solidFill>
                  <a:schemeClr val="bg1">
                    <a:lumMod val="50000"/>
                  </a:schemeClr>
                </a:solidFill>
              </a:rPr>
              <a:t>部材寸法の例（サンプルデータ）</a:t>
            </a:r>
          </a:p>
        </p:txBody>
      </p:sp>
      <p:sp>
        <p:nvSpPr>
          <p:cNvPr id="8" name="テキスト ボックス 7">
            <a:extLst>
              <a:ext uri="{FF2B5EF4-FFF2-40B4-BE49-F238E27FC236}">
                <a16:creationId xmlns:a16="http://schemas.microsoft.com/office/drawing/2014/main" id="{289DBA78-199F-DE70-70AF-F3F6F5A90640}"/>
              </a:ext>
            </a:extLst>
          </p:cNvPr>
          <p:cNvSpPr txBox="1"/>
          <p:nvPr/>
        </p:nvSpPr>
        <p:spPr>
          <a:xfrm>
            <a:off x="454110" y="193472"/>
            <a:ext cx="501163" cy="369332"/>
          </a:xfrm>
          <a:prstGeom prst="rect">
            <a:avLst/>
          </a:prstGeom>
          <a:noFill/>
        </p:spPr>
        <p:txBody>
          <a:bodyPr wrap="none" rtlCol="0">
            <a:spAutoFit/>
          </a:bodyPr>
          <a:lstStyle/>
          <a:p>
            <a:r>
              <a:rPr kumimoji="1" lang="en-US" altLang="ja-JP" b="1" dirty="0">
                <a:solidFill>
                  <a:schemeClr val="bg1">
                    <a:lumMod val="50000"/>
                  </a:schemeClr>
                </a:solidFill>
              </a:rPr>
              <a:t>CLT</a:t>
            </a:r>
            <a:endParaRPr kumimoji="1" lang="ja-JP" altLang="en-US" b="1" dirty="0">
              <a:solidFill>
                <a:schemeClr val="bg1">
                  <a:lumMod val="50000"/>
                </a:schemeClr>
              </a:solidFill>
            </a:endParaRPr>
          </a:p>
        </p:txBody>
      </p:sp>
      <p:cxnSp>
        <p:nvCxnSpPr>
          <p:cNvPr id="10" name="直線コネクタ 9">
            <a:extLst>
              <a:ext uri="{FF2B5EF4-FFF2-40B4-BE49-F238E27FC236}">
                <a16:creationId xmlns:a16="http://schemas.microsoft.com/office/drawing/2014/main" id="{A80E8207-53A8-51D4-1240-E560BBE11B2F}"/>
              </a:ext>
            </a:extLst>
          </p:cNvPr>
          <p:cNvCxnSpPr>
            <a:cxnSpLocks/>
          </p:cNvCxnSpPr>
          <p:nvPr/>
        </p:nvCxnSpPr>
        <p:spPr>
          <a:xfrm>
            <a:off x="454110" y="562804"/>
            <a:ext cx="594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A178F38E-7FAF-9A7F-1530-44AF9A737B97}"/>
              </a:ext>
            </a:extLst>
          </p:cNvPr>
          <p:cNvSpPr txBox="1"/>
          <p:nvPr/>
        </p:nvSpPr>
        <p:spPr>
          <a:xfrm>
            <a:off x="454110" y="2568374"/>
            <a:ext cx="1800493" cy="307777"/>
          </a:xfrm>
          <a:prstGeom prst="rect">
            <a:avLst/>
          </a:prstGeom>
          <a:noFill/>
        </p:spPr>
        <p:txBody>
          <a:bodyPr wrap="none" rtlCol="0">
            <a:spAutoFit/>
          </a:bodyPr>
          <a:lstStyle/>
          <a:p>
            <a:r>
              <a:rPr kumimoji="1" lang="ja-JP" altLang="en-US" sz="1400" b="1" dirty="0">
                <a:solidFill>
                  <a:schemeClr val="bg1">
                    <a:lumMod val="50000"/>
                  </a:schemeClr>
                </a:solidFill>
              </a:rPr>
              <a:t>設計者への注意事項</a:t>
            </a:r>
          </a:p>
        </p:txBody>
      </p:sp>
      <p:sp>
        <p:nvSpPr>
          <p:cNvPr id="3" name="テキスト ボックス 2">
            <a:extLst>
              <a:ext uri="{FF2B5EF4-FFF2-40B4-BE49-F238E27FC236}">
                <a16:creationId xmlns:a16="http://schemas.microsoft.com/office/drawing/2014/main" id="{9E8D1F7F-3E68-F982-37E8-9580118D622D}"/>
              </a:ext>
            </a:extLst>
          </p:cNvPr>
          <p:cNvSpPr txBox="1"/>
          <p:nvPr/>
        </p:nvSpPr>
        <p:spPr>
          <a:xfrm>
            <a:off x="454111" y="2876151"/>
            <a:ext cx="5949780" cy="2516073"/>
          </a:xfrm>
          <a:prstGeom prst="rect">
            <a:avLst/>
          </a:prstGeom>
          <a:noFill/>
        </p:spPr>
        <p:txBody>
          <a:bodyPr wrap="square" rtlCol="0">
            <a:spAutoFit/>
          </a:bodyPr>
          <a:lstStyle/>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本サンプルデータにおいては、生産可能な最大サイズのマザーボード規格を示している。</a:t>
            </a:r>
            <a:r>
              <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CLT</a:t>
            </a: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製造メーカーによって、最大の製造サイズが異なるため、「国内</a:t>
            </a:r>
            <a:r>
              <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CLT</a:t>
            </a: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製造企業一覧」より、サイズを確認することが必要である。</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一般社団法人　日本</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CLT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協会</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HP</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「国内</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CLT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製造企業一覧」を参照。（</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hlinkClick r:id="rId2"/>
              </a:rPr>
              <a:t>https://clta.jp/document/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36</a:t>
            </a: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㎜厚・</a:t>
            </a:r>
            <a:r>
              <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㎜厚は生産できる工場が限られているので「国内</a:t>
            </a:r>
            <a:r>
              <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CLT</a:t>
            </a: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製造企業一覧」にて確認が必要である。</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繁忙期・閑散期にて納入日が違ってくるので、生産メーカーへの確認が必要である。</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原木の産地指定をすると材料コストが変わってくるので、生産メーカーへの確認が必要である。</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設計におけるパネルの選定において、各仕様・基準は「</a:t>
            </a:r>
            <a:r>
              <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2016</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年版　</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CLT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を用いた建築物の設計施工マニュアル（</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2021</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年構造・材料増補版）」に準拠して選択すること。</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（公財）日本住宅・木材技術センター発行</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2016</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年版　</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CLT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を用いた建築物の設計施工マニュアル（</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2021</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年構造・材料増補版）」</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http://howtecs.shop-pro.jp/?pid=165380979</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graphicFrame>
        <p:nvGraphicFramePr>
          <p:cNvPr id="7" name="表 5">
            <a:extLst>
              <a:ext uri="{FF2B5EF4-FFF2-40B4-BE49-F238E27FC236}">
                <a16:creationId xmlns:a16="http://schemas.microsoft.com/office/drawing/2014/main" id="{D8171138-E435-1F9D-0096-D11C0D6704CA}"/>
              </a:ext>
            </a:extLst>
          </p:cNvPr>
          <p:cNvGraphicFramePr>
            <a:graphicFrameLocks noGrp="1"/>
          </p:cNvGraphicFramePr>
          <p:nvPr>
            <p:extLst>
              <p:ext uri="{D42A27DB-BD31-4B8C-83A1-F6EECF244321}">
                <p14:modId xmlns:p14="http://schemas.microsoft.com/office/powerpoint/2010/main" val="1855531367"/>
              </p:ext>
            </p:extLst>
          </p:nvPr>
        </p:nvGraphicFramePr>
        <p:xfrm>
          <a:off x="454110" y="1084100"/>
          <a:ext cx="5949781" cy="1412996"/>
        </p:xfrm>
        <a:graphic>
          <a:graphicData uri="http://schemas.openxmlformats.org/drawingml/2006/table">
            <a:tbl>
              <a:tblPr firstRow="1" bandRow="1">
                <a:tableStyleId>{5940675A-B579-460E-94D1-54222C63F5DA}</a:tableStyleId>
              </a:tblPr>
              <a:tblGrid>
                <a:gridCol w="648730">
                  <a:extLst>
                    <a:ext uri="{9D8B030D-6E8A-4147-A177-3AD203B41FA5}">
                      <a16:colId xmlns:a16="http://schemas.microsoft.com/office/drawing/2014/main" val="327650493"/>
                    </a:ext>
                  </a:extLst>
                </a:gridCol>
                <a:gridCol w="840259">
                  <a:extLst>
                    <a:ext uri="{9D8B030D-6E8A-4147-A177-3AD203B41FA5}">
                      <a16:colId xmlns:a16="http://schemas.microsoft.com/office/drawing/2014/main" val="349975397"/>
                    </a:ext>
                  </a:extLst>
                </a:gridCol>
                <a:gridCol w="1244944">
                  <a:extLst>
                    <a:ext uri="{9D8B030D-6E8A-4147-A177-3AD203B41FA5}">
                      <a16:colId xmlns:a16="http://schemas.microsoft.com/office/drawing/2014/main" val="1375889269"/>
                    </a:ext>
                  </a:extLst>
                </a:gridCol>
                <a:gridCol w="1607924">
                  <a:extLst>
                    <a:ext uri="{9D8B030D-6E8A-4147-A177-3AD203B41FA5}">
                      <a16:colId xmlns:a16="http://schemas.microsoft.com/office/drawing/2014/main" val="4020689427"/>
                    </a:ext>
                  </a:extLst>
                </a:gridCol>
                <a:gridCol w="1607924">
                  <a:extLst>
                    <a:ext uri="{9D8B030D-6E8A-4147-A177-3AD203B41FA5}">
                      <a16:colId xmlns:a16="http://schemas.microsoft.com/office/drawing/2014/main" val="3284918554"/>
                    </a:ext>
                  </a:extLst>
                </a:gridCol>
              </a:tblGrid>
              <a:tr h="260728">
                <a:tc rowSpan="2">
                  <a:txBody>
                    <a:bodyPr/>
                    <a:lstStyle/>
                    <a:p>
                      <a:r>
                        <a:rPr kumimoji="1" lang="ja-JP" altLang="en-US" sz="1050" dirty="0">
                          <a:latin typeface="ＭＳ Ｐゴシック" panose="020B0600070205080204" pitchFamily="50" charset="-128"/>
                          <a:ea typeface="ＭＳ Ｐゴシック" panose="020B0600070205080204" pitchFamily="50" charset="-128"/>
                        </a:rPr>
                        <a:t>幅</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rowSpan="2">
                  <a:txBody>
                    <a:bodyPr/>
                    <a:lstStyle/>
                    <a:p>
                      <a:r>
                        <a:rPr kumimoji="1" lang="ja-JP" altLang="en-US" sz="1050" dirty="0">
                          <a:latin typeface="ＭＳ Ｐゴシック" panose="020B0600070205080204" pitchFamily="50" charset="-128"/>
                          <a:ea typeface="ＭＳ Ｐゴシック" panose="020B0600070205080204" pitchFamily="50" charset="-128"/>
                        </a:rPr>
                        <a:t>長さ</a:t>
                      </a:r>
                      <a:r>
                        <a:rPr kumimoji="1" lang="en-US" altLang="ja-JP" sz="1050" dirty="0">
                          <a:latin typeface="ＭＳ Ｐゴシック" panose="020B0600070205080204" pitchFamily="50" charset="-128"/>
                          <a:ea typeface="ＭＳ Ｐゴシック" panose="020B0600070205080204" pitchFamily="50" charset="-128"/>
                        </a:rPr>
                        <a:t>[mm]</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rowSpan="2">
                  <a:txBody>
                    <a:bodyPr/>
                    <a:lstStyle/>
                    <a:p>
                      <a:r>
                        <a:rPr kumimoji="1" lang="ja-JP" altLang="en-US" sz="1050" dirty="0">
                          <a:latin typeface="ＭＳ Ｐゴシック" panose="020B0600070205080204" pitchFamily="50" charset="-128"/>
                          <a:ea typeface="ＭＳ Ｐゴシック" panose="020B0600070205080204" pitchFamily="50" charset="-128"/>
                        </a:rPr>
                        <a:t>厚さ</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gridSpan="2">
                  <a:txBody>
                    <a:bodyPr/>
                    <a:lstStyle/>
                    <a:p>
                      <a:r>
                        <a:rPr kumimoji="1" lang="ja-JP" altLang="en-US" sz="1050" dirty="0">
                          <a:latin typeface="ＭＳ Ｐゴシック" panose="020B0600070205080204" pitchFamily="50" charset="-128"/>
                          <a:ea typeface="ＭＳ Ｐゴシック" panose="020B0600070205080204" pitchFamily="50" charset="-128"/>
                        </a:rPr>
                        <a:t>調達が比較的容易な樹種と等級　一例</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647534434"/>
                  </a:ext>
                </a:extLst>
              </a:tr>
              <a:tr h="260728">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樹種・強度等級</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層構成</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285378196"/>
                  </a:ext>
                </a:extLst>
              </a:tr>
              <a:tr h="260728">
                <a:tc>
                  <a:txBody>
                    <a:bodyPr/>
                    <a:lstStyle/>
                    <a:p>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3000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a:t>
                      </a:r>
                      <a:r>
                        <a:rPr kumimoji="1" lang="en-US" altLang="ja-JP" sz="1050" dirty="0">
                          <a:latin typeface="ＭＳ Ｐゴシック" panose="020B0600070205080204" pitchFamily="50" charset="-128"/>
                          <a:ea typeface="ＭＳ Ｐゴシック" panose="020B0600070205080204" pitchFamily="50" charset="-128"/>
                        </a:rPr>
                        <a:t>12000</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36</a:t>
                      </a:r>
                      <a:r>
                        <a:rPr kumimoji="1" lang="ja-JP" altLang="en-US" sz="1050" dirty="0">
                          <a:latin typeface="ＭＳ Ｐゴシック" panose="020B0600070205080204" pitchFamily="50" charset="-128"/>
                          <a:ea typeface="ＭＳ Ｐゴシック" panose="020B0600070205080204" pitchFamily="50" charset="-128"/>
                        </a:rPr>
                        <a:t> </a:t>
                      </a:r>
                      <a:r>
                        <a:rPr kumimoji="1" lang="en-US" altLang="ja-JP" sz="1050" dirty="0">
                          <a:latin typeface="ＭＳ Ｐゴシック" panose="020B0600070205080204" pitchFamily="50" charset="-128"/>
                          <a:ea typeface="ＭＳ Ｐゴシック" panose="020B0600070205080204" pitchFamily="50" charset="-128"/>
                        </a:rPr>
                        <a:t>/</a:t>
                      </a:r>
                      <a:r>
                        <a:rPr kumimoji="1" lang="ja-JP" altLang="en-US" sz="1050" dirty="0">
                          <a:latin typeface="ＭＳ Ｐゴシック" panose="020B0600070205080204" pitchFamily="50" charset="-128"/>
                          <a:ea typeface="ＭＳ Ｐゴシック" panose="020B0600070205080204" pitchFamily="50" charset="-128"/>
                        </a:rPr>
                        <a:t> </a:t>
                      </a:r>
                      <a:r>
                        <a:rPr kumimoji="1" lang="en-US" altLang="ja-JP" sz="1050" dirty="0">
                          <a:latin typeface="ＭＳ Ｐゴシック" panose="020B0600070205080204" pitchFamily="50" charset="-128"/>
                          <a:ea typeface="ＭＳ Ｐゴシック" panose="020B0600070205080204" pitchFamily="50" charset="-128"/>
                        </a:rPr>
                        <a:t>60</a:t>
                      </a:r>
                      <a:r>
                        <a:rPr kumimoji="1" lang="ja-JP" altLang="en-US" sz="1050" dirty="0">
                          <a:latin typeface="ＭＳ Ｐゴシック" panose="020B0600070205080204" pitchFamily="50" charset="-128"/>
                          <a:ea typeface="ＭＳ Ｐゴシック" panose="020B0600070205080204" pitchFamily="50" charset="-128"/>
                        </a:rPr>
                        <a:t> </a:t>
                      </a:r>
                      <a:r>
                        <a:rPr kumimoji="1" lang="en-US" altLang="ja-JP" sz="1050" dirty="0">
                          <a:latin typeface="ＭＳ Ｐゴシック" panose="020B0600070205080204" pitchFamily="50" charset="-128"/>
                          <a:ea typeface="ＭＳ Ｐゴシック" panose="020B0600070205080204" pitchFamily="50" charset="-128"/>
                        </a:rPr>
                        <a:t>/</a:t>
                      </a:r>
                      <a:r>
                        <a:rPr kumimoji="1" lang="ja-JP" altLang="en-US" sz="1050" dirty="0">
                          <a:latin typeface="ＭＳ Ｐゴシック" panose="020B0600070205080204" pitchFamily="50" charset="-128"/>
                          <a:ea typeface="ＭＳ Ｐゴシック" panose="020B0600070205080204" pitchFamily="50" charset="-128"/>
                        </a:rPr>
                        <a:t> </a:t>
                      </a:r>
                      <a:r>
                        <a:rPr kumimoji="1" lang="en-US" altLang="ja-JP" sz="1050" dirty="0">
                          <a:latin typeface="ＭＳ Ｐゴシック" panose="020B0600070205080204" pitchFamily="50" charset="-128"/>
                          <a:ea typeface="ＭＳ Ｐゴシック" panose="020B0600070205080204" pitchFamily="50" charset="-128"/>
                        </a:rPr>
                        <a:t>90 / 120 / 150 / 180 / 210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スギ：</a:t>
                      </a:r>
                      <a:r>
                        <a:rPr kumimoji="1" lang="en-US" altLang="ja-JP" sz="1050" dirty="0">
                          <a:latin typeface="ＭＳ Ｐゴシック" panose="020B0600070205080204" pitchFamily="50" charset="-128"/>
                          <a:ea typeface="ＭＳ Ｐゴシック" panose="020B0600070205080204" pitchFamily="50" charset="-128"/>
                        </a:rPr>
                        <a:t>Mx60,S60</a:t>
                      </a:r>
                    </a:p>
                    <a:p>
                      <a:r>
                        <a:rPr kumimoji="1" lang="ja-JP" altLang="en-US" sz="1050" dirty="0">
                          <a:latin typeface="ＭＳ Ｐゴシック" panose="020B0600070205080204" pitchFamily="50" charset="-128"/>
                          <a:ea typeface="ＭＳ Ｐゴシック" panose="020B0600070205080204" pitchFamily="50" charset="-128"/>
                        </a:rPr>
                        <a:t>ヒノキ：</a:t>
                      </a:r>
                      <a:r>
                        <a:rPr kumimoji="1" lang="en-US" altLang="ja-JP" sz="1050" dirty="0">
                          <a:latin typeface="ＭＳ Ｐゴシック" panose="020B0600070205080204" pitchFamily="50" charset="-128"/>
                          <a:ea typeface="ＭＳ Ｐゴシック" panose="020B0600070205080204" pitchFamily="50" charset="-128"/>
                        </a:rPr>
                        <a:t>Mx90,S90</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a:t>
                      </a:r>
                      <a:r>
                        <a:rPr kumimoji="1" lang="ja-JP" altLang="en-US" sz="1050" dirty="0">
                          <a:latin typeface="ＭＳ Ｐゴシック" panose="020B0600070205080204" pitchFamily="50" charset="-128"/>
                          <a:ea typeface="ＭＳ Ｐゴシック" panose="020B0600070205080204" pitchFamily="50" charset="-128"/>
                        </a:rPr>
                        <a:t>層</a:t>
                      </a:r>
                      <a:r>
                        <a:rPr kumimoji="1" lang="en-US" altLang="ja-JP" sz="1050" dirty="0">
                          <a:latin typeface="ＭＳ Ｐゴシック" panose="020B0600070205080204" pitchFamily="50" charset="-128"/>
                          <a:ea typeface="ＭＳ Ｐゴシック" panose="020B0600070205080204" pitchFamily="50" charset="-128"/>
                        </a:rPr>
                        <a:t>3</a:t>
                      </a:r>
                      <a:r>
                        <a:rPr kumimoji="1" lang="ja-JP" altLang="en-US" sz="1050" dirty="0">
                          <a:latin typeface="ＭＳ Ｐゴシック" panose="020B0600070205080204" pitchFamily="50" charset="-128"/>
                          <a:ea typeface="ＭＳ Ｐゴシック" panose="020B0600070205080204" pitchFamily="50" charset="-128"/>
                        </a:rPr>
                        <a:t>プライ</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3</a:t>
                      </a:r>
                      <a:r>
                        <a:rPr kumimoji="1" lang="ja-JP" altLang="en-US" sz="1050" dirty="0">
                          <a:latin typeface="ＭＳ Ｐゴシック" panose="020B0600070205080204" pitchFamily="50" charset="-128"/>
                          <a:ea typeface="ＭＳ Ｐゴシック" panose="020B0600070205080204" pitchFamily="50" charset="-128"/>
                        </a:rPr>
                        <a:t>層</a:t>
                      </a:r>
                      <a:r>
                        <a:rPr kumimoji="1" lang="en-US" altLang="ja-JP" sz="1050" dirty="0">
                          <a:latin typeface="ＭＳ Ｐゴシック" panose="020B0600070205080204" pitchFamily="50" charset="-128"/>
                          <a:ea typeface="ＭＳ Ｐゴシック" panose="020B0600070205080204" pitchFamily="50" charset="-128"/>
                        </a:rPr>
                        <a:t>4</a:t>
                      </a:r>
                      <a:r>
                        <a:rPr kumimoji="1" lang="ja-JP" altLang="en-US" sz="1050" dirty="0">
                          <a:latin typeface="ＭＳ Ｐゴシック" panose="020B0600070205080204" pitchFamily="50" charset="-128"/>
                          <a:ea typeface="ＭＳ Ｐゴシック" panose="020B0600070205080204" pitchFamily="50" charset="-128"/>
                        </a:rPr>
                        <a:t>プライ</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5</a:t>
                      </a:r>
                      <a:r>
                        <a:rPr kumimoji="1" lang="ja-JP" altLang="en-US" sz="1050" dirty="0">
                          <a:latin typeface="ＭＳ Ｐゴシック" panose="020B0600070205080204" pitchFamily="50" charset="-128"/>
                          <a:ea typeface="ＭＳ Ｐゴシック" panose="020B0600070205080204" pitchFamily="50" charset="-128"/>
                        </a:rPr>
                        <a:t>層</a:t>
                      </a:r>
                      <a:r>
                        <a:rPr kumimoji="1" lang="en-US" altLang="ja-JP" sz="1050" dirty="0">
                          <a:latin typeface="ＭＳ Ｐゴシック" panose="020B0600070205080204" pitchFamily="50" charset="-128"/>
                          <a:ea typeface="ＭＳ Ｐゴシック" panose="020B0600070205080204" pitchFamily="50" charset="-128"/>
                        </a:rPr>
                        <a:t>5</a:t>
                      </a:r>
                      <a:r>
                        <a:rPr kumimoji="1" lang="ja-JP" altLang="en-US" sz="1050" dirty="0">
                          <a:latin typeface="ＭＳ Ｐゴシック" panose="020B0600070205080204" pitchFamily="50" charset="-128"/>
                          <a:ea typeface="ＭＳ Ｐゴシック" panose="020B0600070205080204" pitchFamily="50" charset="-128"/>
                        </a:rPr>
                        <a:t>プライ</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5</a:t>
                      </a:r>
                      <a:r>
                        <a:rPr kumimoji="1" lang="ja-JP" altLang="en-US" sz="1050" dirty="0">
                          <a:latin typeface="ＭＳ Ｐゴシック" panose="020B0600070205080204" pitchFamily="50" charset="-128"/>
                          <a:ea typeface="ＭＳ Ｐゴシック" panose="020B0600070205080204" pitchFamily="50" charset="-128"/>
                        </a:rPr>
                        <a:t>層</a:t>
                      </a:r>
                      <a:r>
                        <a:rPr kumimoji="1" lang="en-US" altLang="ja-JP" sz="1050" dirty="0">
                          <a:latin typeface="ＭＳ Ｐゴシック" panose="020B0600070205080204" pitchFamily="50" charset="-128"/>
                          <a:ea typeface="ＭＳ Ｐゴシック" panose="020B0600070205080204" pitchFamily="50" charset="-128"/>
                        </a:rPr>
                        <a:t>7</a:t>
                      </a:r>
                      <a:r>
                        <a:rPr kumimoji="1" lang="ja-JP" altLang="en-US" sz="1050" dirty="0">
                          <a:latin typeface="ＭＳ Ｐゴシック" panose="020B0600070205080204" pitchFamily="50" charset="-128"/>
                          <a:ea typeface="ＭＳ Ｐゴシック" panose="020B0600070205080204" pitchFamily="50" charset="-128"/>
                        </a:rPr>
                        <a:t>プライ</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7</a:t>
                      </a:r>
                      <a:r>
                        <a:rPr kumimoji="1" lang="ja-JP" altLang="en-US" sz="1050" dirty="0">
                          <a:latin typeface="ＭＳ Ｐゴシック" panose="020B0600070205080204" pitchFamily="50" charset="-128"/>
                          <a:ea typeface="ＭＳ Ｐゴシック" panose="020B0600070205080204" pitchFamily="50" charset="-128"/>
                        </a:rPr>
                        <a:t>層</a:t>
                      </a:r>
                      <a:r>
                        <a:rPr kumimoji="1" lang="en-US" altLang="ja-JP" sz="1050" dirty="0">
                          <a:latin typeface="ＭＳ Ｐゴシック" panose="020B0600070205080204" pitchFamily="50" charset="-128"/>
                          <a:ea typeface="ＭＳ Ｐゴシック" panose="020B0600070205080204" pitchFamily="50" charset="-128"/>
                        </a:rPr>
                        <a:t>7</a:t>
                      </a:r>
                      <a:r>
                        <a:rPr kumimoji="1" lang="ja-JP" altLang="en-US" sz="1050" dirty="0">
                          <a:latin typeface="ＭＳ Ｐゴシック" panose="020B0600070205080204" pitchFamily="50" charset="-128"/>
                          <a:ea typeface="ＭＳ Ｐゴシック" panose="020B0600070205080204" pitchFamily="50" charset="-128"/>
                        </a:rPr>
                        <a:t>プライ</a:t>
                      </a: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03460043"/>
                  </a:ext>
                </a:extLst>
              </a:tr>
            </a:tbl>
          </a:graphicData>
        </a:graphic>
      </p:graphicFrame>
      <p:sp>
        <p:nvSpPr>
          <p:cNvPr id="4" name="スライド番号プレースホルダー 3">
            <a:extLst>
              <a:ext uri="{FF2B5EF4-FFF2-40B4-BE49-F238E27FC236}">
                <a16:creationId xmlns:a16="http://schemas.microsoft.com/office/drawing/2014/main" id="{3F8E9D9F-BF0C-425B-3A99-107D4332D327}"/>
              </a:ext>
            </a:extLst>
          </p:cNvPr>
          <p:cNvSpPr>
            <a:spLocks noGrp="1"/>
          </p:cNvSpPr>
          <p:nvPr>
            <p:ph type="sldNum" sz="quarter" idx="12"/>
          </p:nvPr>
        </p:nvSpPr>
        <p:spPr/>
        <p:txBody>
          <a:bodyPr/>
          <a:lstStyle/>
          <a:p>
            <a:fld id="{E33108D8-1193-43E4-AB7C-C97D8F7F7169}" type="slidenum">
              <a:rPr kumimoji="1" lang="ja-JP" altLang="en-US" smtClean="0"/>
              <a:t>13</a:t>
            </a:fld>
            <a:endParaRPr kumimoji="1" lang="ja-JP" altLang="en-US"/>
          </a:p>
        </p:txBody>
      </p:sp>
    </p:spTree>
    <p:extLst>
      <p:ext uri="{BB962C8B-B14F-4D97-AF65-F5344CB8AC3E}">
        <p14:creationId xmlns:p14="http://schemas.microsoft.com/office/powerpoint/2010/main" val="3175874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0A00C9D-D5D6-3C6C-8353-CACA6A9976AA}"/>
              </a:ext>
            </a:extLst>
          </p:cNvPr>
          <p:cNvSpPr txBox="1"/>
          <p:nvPr/>
        </p:nvSpPr>
        <p:spPr>
          <a:xfrm>
            <a:off x="454110" y="776323"/>
            <a:ext cx="2877711" cy="307777"/>
          </a:xfrm>
          <a:prstGeom prst="rect">
            <a:avLst/>
          </a:prstGeom>
          <a:noFill/>
        </p:spPr>
        <p:txBody>
          <a:bodyPr wrap="none" rtlCol="0">
            <a:spAutoFit/>
          </a:bodyPr>
          <a:lstStyle/>
          <a:p>
            <a:r>
              <a:rPr kumimoji="1" lang="ja-JP" altLang="en-US" sz="1400" b="1" dirty="0">
                <a:solidFill>
                  <a:schemeClr val="bg1">
                    <a:lumMod val="50000"/>
                  </a:schemeClr>
                </a:solidFill>
              </a:rPr>
              <a:t>部材寸法の例（サンプルデータ）</a:t>
            </a:r>
          </a:p>
        </p:txBody>
      </p:sp>
      <p:sp>
        <p:nvSpPr>
          <p:cNvPr id="8" name="テキスト ボックス 7">
            <a:extLst>
              <a:ext uri="{FF2B5EF4-FFF2-40B4-BE49-F238E27FC236}">
                <a16:creationId xmlns:a16="http://schemas.microsoft.com/office/drawing/2014/main" id="{289DBA78-199F-DE70-70AF-F3F6F5A90640}"/>
              </a:ext>
            </a:extLst>
          </p:cNvPr>
          <p:cNvSpPr txBox="1"/>
          <p:nvPr/>
        </p:nvSpPr>
        <p:spPr>
          <a:xfrm>
            <a:off x="454110" y="193472"/>
            <a:ext cx="2946640" cy="369332"/>
          </a:xfrm>
          <a:prstGeom prst="rect">
            <a:avLst/>
          </a:prstGeom>
          <a:noFill/>
        </p:spPr>
        <p:txBody>
          <a:bodyPr wrap="none" rtlCol="0">
            <a:spAutoFit/>
          </a:bodyPr>
          <a:lstStyle/>
          <a:p>
            <a:r>
              <a:rPr kumimoji="1" lang="en-US" altLang="ja-JP" b="1" dirty="0">
                <a:solidFill>
                  <a:schemeClr val="bg1">
                    <a:lumMod val="50000"/>
                  </a:schemeClr>
                </a:solidFill>
              </a:rPr>
              <a:t>MDF</a:t>
            </a:r>
            <a:r>
              <a:rPr kumimoji="1" lang="ja-JP" altLang="en-US" b="1" dirty="0">
                <a:solidFill>
                  <a:schemeClr val="bg1">
                    <a:lumMod val="50000"/>
                  </a:schemeClr>
                </a:solidFill>
              </a:rPr>
              <a:t>・パーティクルボード</a:t>
            </a:r>
          </a:p>
        </p:txBody>
      </p:sp>
      <p:cxnSp>
        <p:nvCxnSpPr>
          <p:cNvPr id="10" name="直線コネクタ 9">
            <a:extLst>
              <a:ext uri="{FF2B5EF4-FFF2-40B4-BE49-F238E27FC236}">
                <a16:creationId xmlns:a16="http://schemas.microsoft.com/office/drawing/2014/main" id="{A80E8207-53A8-51D4-1240-E560BBE11B2F}"/>
              </a:ext>
            </a:extLst>
          </p:cNvPr>
          <p:cNvCxnSpPr>
            <a:cxnSpLocks/>
          </p:cNvCxnSpPr>
          <p:nvPr/>
        </p:nvCxnSpPr>
        <p:spPr>
          <a:xfrm>
            <a:off x="454110" y="562804"/>
            <a:ext cx="594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A178F38E-7FAF-9A7F-1530-44AF9A737B97}"/>
              </a:ext>
            </a:extLst>
          </p:cNvPr>
          <p:cNvSpPr txBox="1"/>
          <p:nvPr/>
        </p:nvSpPr>
        <p:spPr>
          <a:xfrm>
            <a:off x="454110" y="2491282"/>
            <a:ext cx="1800493" cy="307777"/>
          </a:xfrm>
          <a:prstGeom prst="rect">
            <a:avLst/>
          </a:prstGeom>
          <a:noFill/>
        </p:spPr>
        <p:txBody>
          <a:bodyPr wrap="none" rtlCol="0">
            <a:spAutoFit/>
          </a:bodyPr>
          <a:lstStyle/>
          <a:p>
            <a:r>
              <a:rPr kumimoji="1" lang="ja-JP" altLang="en-US" sz="1400" b="1" dirty="0">
                <a:solidFill>
                  <a:schemeClr val="bg1">
                    <a:lumMod val="50000"/>
                  </a:schemeClr>
                </a:solidFill>
              </a:rPr>
              <a:t>設計者への注意事項</a:t>
            </a:r>
          </a:p>
        </p:txBody>
      </p:sp>
      <p:sp>
        <p:nvSpPr>
          <p:cNvPr id="3" name="テキスト ボックス 2">
            <a:extLst>
              <a:ext uri="{FF2B5EF4-FFF2-40B4-BE49-F238E27FC236}">
                <a16:creationId xmlns:a16="http://schemas.microsoft.com/office/drawing/2014/main" id="{9E8D1F7F-3E68-F982-37E8-9580118D622D}"/>
              </a:ext>
            </a:extLst>
          </p:cNvPr>
          <p:cNvSpPr txBox="1"/>
          <p:nvPr/>
        </p:nvSpPr>
        <p:spPr>
          <a:xfrm>
            <a:off x="454111" y="2799059"/>
            <a:ext cx="5949780" cy="1223412"/>
          </a:xfrm>
          <a:prstGeom prst="rect">
            <a:avLst/>
          </a:prstGeom>
          <a:noFill/>
        </p:spPr>
        <p:txBody>
          <a:bodyPr wrap="square" rtlCol="0">
            <a:spAutoFit/>
          </a:bodyPr>
          <a:lstStyle/>
          <a:p>
            <a:pPr marL="171450" indent="-171450">
              <a:buFont typeface="Arial" panose="020B0604020202020204" pitchFamily="34" charset="0"/>
              <a:buChar char="•"/>
            </a:pP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本サンプルデータにおいては、概ね各工場にて生産可能な規格を整理している。工場によっては本サンプルデータよりも幅・長さの大きな材を生産することも可能である。</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上記寸法は市販品であり、またそれ以外の受注生産範囲としては幅</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315</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2100mm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、長さ</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450</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6100mm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に対応が可能。</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軸組構法における告示の耐力壁として使用する場合は構造用</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MDF</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（構造用パーティクルボード）が用いられるが、詳細計算法等により別途構造設計者にて耐力の算定を行う場合においては、普通</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MDF</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（普通パーティクルボード）厚さ</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2.5</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30mm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を用いることが可能。</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graphicFrame>
        <p:nvGraphicFramePr>
          <p:cNvPr id="7" name="表 5">
            <a:extLst>
              <a:ext uri="{FF2B5EF4-FFF2-40B4-BE49-F238E27FC236}">
                <a16:creationId xmlns:a16="http://schemas.microsoft.com/office/drawing/2014/main" id="{D8171138-E435-1F9D-0096-D11C0D6704CA}"/>
              </a:ext>
            </a:extLst>
          </p:cNvPr>
          <p:cNvGraphicFramePr>
            <a:graphicFrameLocks noGrp="1"/>
          </p:cNvGraphicFramePr>
          <p:nvPr>
            <p:extLst>
              <p:ext uri="{D42A27DB-BD31-4B8C-83A1-F6EECF244321}">
                <p14:modId xmlns:p14="http://schemas.microsoft.com/office/powerpoint/2010/main" val="2385852005"/>
              </p:ext>
            </p:extLst>
          </p:nvPr>
        </p:nvGraphicFramePr>
        <p:xfrm>
          <a:off x="454110" y="1084100"/>
          <a:ext cx="5949780" cy="1193664"/>
        </p:xfrm>
        <a:graphic>
          <a:graphicData uri="http://schemas.openxmlformats.org/drawingml/2006/table">
            <a:tbl>
              <a:tblPr firstRow="1" bandRow="1">
                <a:tableStyleId>{5940675A-B579-460E-94D1-54222C63F5DA}</a:tableStyleId>
              </a:tblPr>
              <a:tblGrid>
                <a:gridCol w="648730">
                  <a:extLst>
                    <a:ext uri="{9D8B030D-6E8A-4147-A177-3AD203B41FA5}">
                      <a16:colId xmlns:a16="http://schemas.microsoft.com/office/drawing/2014/main" val="327650493"/>
                    </a:ext>
                  </a:extLst>
                </a:gridCol>
                <a:gridCol w="840259">
                  <a:extLst>
                    <a:ext uri="{9D8B030D-6E8A-4147-A177-3AD203B41FA5}">
                      <a16:colId xmlns:a16="http://schemas.microsoft.com/office/drawing/2014/main" val="349975397"/>
                    </a:ext>
                  </a:extLst>
                </a:gridCol>
                <a:gridCol w="1244944">
                  <a:extLst>
                    <a:ext uri="{9D8B030D-6E8A-4147-A177-3AD203B41FA5}">
                      <a16:colId xmlns:a16="http://schemas.microsoft.com/office/drawing/2014/main" val="1375889269"/>
                    </a:ext>
                  </a:extLst>
                </a:gridCol>
                <a:gridCol w="3215847">
                  <a:extLst>
                    <a:ext uri="{9D8B030D-6E8A-4147-A177-3AD203B41FA5}">
                      <a16:colId xmlns:a16="http://schemas.microsoft.com/office/drawing/2014/main" val="4020689427"/>
                    </a:ext>
                  </a:extLst>
                </a:gridCol>
              </a:tblGrid>
              <a:tr h="260728">
                <a:tc>
                  <a:txBody>
                    <a:bodyPr/>
                    <a:lstStyle/>
                    <a:p>
                      <a:r>
                        <a:rPr kumimoji="1" lang="ja-JP" altLang="en-US" sz="1050" dirty="0">
                          <a:latin typeface="ＭＳ Ｐゴシック" panose="020B0600070205080204" pitchFamily="50" charset="-128"/>
                          <a:ea typeface="ＭＳ Ｐゴシック" panose="020B0600070205080204" pitchFamily="50" charset="-128"/>
                        </a:rPr>
                        <a:t>幅</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長さ</a:t>
                      </a:r>
                      <a:r>
                        <a:rPr kumimoji="1" lang="en-US" altLang="ja-JP" sz="1050" dirty="0">
                          <a:latin typeface="ＭＳ Ｐゴシック" panose="020B0600070205080204" pitchFamily="50" charset="-128"/>
                          <a:ea typeface="ＭＳ Ｐゴシック" panose="020B0600070205080204" pitchFamily="50" charset="-128"/>
                        </a:rPr>
                        <a:t>[mm]</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厚さ</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備考</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647534434"/>
                  </a:ext>
                </a:extLst>
              </a:tr>
              <a:tr h="260728">
                <a:tc>
                  <a:txBody>
                    <a:bodyPr/>
                    <a:lstStyle/>
                    <a:p>
                      <a:r>
                        <a:rPr kumimoji="1" lang="en-US" altLang="ja-JP" sz="1050" dirty="0">
                          <a:latin typeface="ＭＳ Ｐゴシック" panose="020B0600070205080204" pitchFamily="50" charset="-128"/>
                          <a:ea typeface="ＭＳ Ｐゴシック" panose="020B0600070205080204" pitchFamily="50" charset="-128"/>
                        </a:rPr>
                        <a:t>908</a:t>
                      </a:r>
                      <a:r>
                        <a:rPr kumimoji="1" lang="ja-JP" altLang="en-US" sz="1050" dirty="0">
                          <a:latin typeface="ＭＳ Ｐゴシック" panose="020B0600070205080204" pitchFamily="50" charset="-128"/>
                          <a:ea typeface="ＭＳ Ｐゴシック" panose="020B0600070205080204" pitchFamily="50" charset="-128"/>
                        </a:rPr>
                        <a:t> </a:t>
                      </a:r>
                      <a:r>
                        <a:rPr kumimoji="1" lang="en-US" altLang="ja-JP" sz="1050" dirty="0">
                          <a:latin typeface="ＭＳ Ｐゴシック" panose="020B0600070205080204" pitchFamily="50" charset="-128"/>
                          <a:ea typeface="ＭＳ Ｐゴシック" panose="020B0600070205080204" pitchFamily="50" charset="-128"/>
                        </a:rPr>
                        <a:t>/</a:t>
                      </a:r>
                      <a:r>
                        <a:rPr kumimoji="1" lang="ja-JP" altLang="en-US" sz="1050" dirty="0">
                          <a:latin typeface="ＭＳ Ｐゴシック" panose="020B0600070205080204" pitchFamily="50" charset="-128"/>
                          <a:ea typeface="ＭＳ Ｐゴシック" panose="020B0600070205080204" pitchFamily="50" charset="-128"/>
                        </a:rPr>
                        <a:t> </a:t>
                      </a:r>
                      <a:r>
                        <a:rPr kumimoji="1" lang="en-US" altLang="ja-JP" sz="1050" dirty="0">
                          <a:latin typeface="ＭＳ Ｐゴシック" panose="020B0600070205080204" pitchFamily="50" charset="-128"/>
                          <a:ea typeface="ＭＳ Ｐゴシック" panose="020B0600070205080204" pitchFamily="50" charset="-128"/>
                        </a:rPr>
                        <a:t>998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2430</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構造用</a:t>
                      </a:r>
                      <a:r>
                        <a:rPr kumimoji="1" lang="en-US" altLang="ja-JP" sz="1050" dirty="0">
                          <a:latin typeface="ＭＳ Ｐゴシック" panose="020B0600070205080204" pitchFamily="50" charset="-128"/>
                          <a:ea typeface="ＭＳ Ｐゴシック" panose="020B0600070205080204" pitchFamily="50" charset="-128"/>
                        </a:rPr>
                        <a:t>MDF / </a:t>
                      </a:r>
                      <a:r>
                        <a:rPr kumimoji="1" lang="ja-JP" altLang="en-US" sz="1050" dirty="0">
                          <a:latin typeface="ＭＳ Ｐゴシック" panose="020B0600070205080204" pitchFamily="50" charset="-128"/>
                          <a:ea typeface="ＭＳ Ｐゴシック" panose="020B0600070205080204" pitchFamily="50" charset="-128"/>
                        </a:rPr>
                        <a:t>構造用パーティクルボード</a:t>
                      </a: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03460043"/>
                  </a:ext>
                </a:extLst>
              </a:tr>
              <a:tr h="260728">
                <a:tc>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2730</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242835133"/>
                  </a:ext>
                </a:extLst>
              </a:tr>
              <a:tr h="260728">
                <a:tc>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3030</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372176585"/>
                  </a:ext>
                </a:extLst>
              </a:tr>
            </a:tbl>
          </a:graphicData>
        </a:graphic>
      </p:graphicFrame>
      <p:sp>
        <p:nvSpPr>
          <p:cNvPr id="4" name="スライド番号プレースホルダー 3">
            <a:extLst>
              <a:ext uri="{FF2B5EF4-FFF2-40B4-BE49-F238E27FC236}">
                <a16:creationId xmlns:a16="http://schemas.microsoft.com/office/drawing/2014/main" id="{7EBB4BF4-7E5E-2BC8-D3EB-6EA496C4E6CC}"/>
              </a:ext>
            </a:extLst>
          </p:cNvPr>
          <p:cNvSpPr>
            <a:spLocks noGrp="1"/>
          </p:cNvSpPr>
          <p:nvPr>
            <p:ph type="sldNum" sz="quarter" idx="12"/>
          </p:nvPr>
        </p:nvSpPr>
        <p:spPr/>
        <p:txBody>
          <a:bodyPr/>
          <a:lstStyle/>
          <a:p>
            <a:fld id="{E33108D8-1193-43E4-AB7C-C97D8F7F7169}" type="slidenum">
              <a:rPr kumimoji="1" lang="ja-JP" altLang="en-US" smtClean="0"/>
              <a:t>14</a:t>
            </a:fld>
            <a:endParaRPr kumimoji="1" lang="ja-JP" altLang="en-US"/>
          </a:p>
        </p:txBody>
      </p:sp>
    </p:spTree>
    <p:extLst>
      <p:ext uri="{BB962C8B-B14F-4D97-AF65-F5344CB8AC3E}">
        <p14:creationId xmlns:p14="http://schemas.microsoft.com/office/powerpoint/2010/main" val="1166385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289DBA78-199F-DE70-70AF-F3F6F5A90640}"/>
              </a:ext>
            </a:extLst>
          </p:cNvPr>
          <p:cNvSpPr txBox="1"/>
          <p:nvPr/>
        </p:nvSpPr>
        <p:spPr>
          <a:xfrm>
            <a:off x="454110" y="193472"/>
            <a:ext cx="1107996" cy="369332"/>
          </a:xfrm>
          <a:prstGeom prst="rect">
            <a:avLst/>
          </a:prstGeom>
          <a:noFill/>
        </p:spPr>
        <p:txBody>
          <a:bodyPr wrap="none" rtlCol="0">
            <a:spAutoFit/>
          </a:bodyPr>
          <a:lstStyle/>
          <a:p>
            <a:r>
              <a:rPr kumimoji="1" lang="ja-JP" altLang="en-US" b="1" dirty="0">
                <a:solidFill>
                  <a:schemeClr val="bg1">
                    <a:lumMod val="50000"/>
                  </a:schemeClr>
                </a:solidFill>
              </a:rPr>
              <a:t>はじめに</a:t>
            </a:r>
          </a:p>
        </p:txBody>
      </p:sp>
      <p:cxnSp>
        <p:nvCxnSpPr>
          <p:cNvPr id="10" name="直線コネクタ 9">
            <a:extLst>
              <a:ext uri="{FF2B5EF4-FFF2-40B4-BE49-F238E27FC236}">
                <a16:creationId xmlns:a16="http://schemas.microsoft.com/office/drawing/2014/main" id="{A80E8207-53A8-51D4-1240-E560BBE11B2F}"/>
              </a:ext>
            </a:extLst>
          </p:cNvPr>
          <p:cNvCxnSpPr>
            <a:cxnSpLocks/>
          </p:cNvCxnSpPr>
          <p:nvPr/>
        </p:nvCxnSpPr>
        <p:spPr>
          <a:xfrm>
            <a:off x="454110" y="562804"/>
            <a:ext cx="594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76073111-7783-B59F-212D-72191E9B37BD}"/>
              </a:ext>
            </a:extLst>
          </p:cNvPr>
          <p:cNvSpPr txBox="1"/>
          <p:nvPr/>
        </p:nvSpPr>
        <p:spPr>
          <a:xfrm>
            <a:off x="454110" y="750062"/>
            <a:ext cx="5949780" cy="1061829"/>
          </a:xfrm>
          <a:prstGeom prst="rect">
            <a:avLst/>
          </a:prstGeom>
          <a:noFill/>
        </p:spPr>
        <p:txBody>
          <a:bodyPr wrap="square" rtlCol="0">
            <a:spAutoFit/>
          </a:bodyPr>
          <a:lstStyle/>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本書には、別添の木質材料の</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BIM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サンプルデータの説明と、そのデータの元とした各材料の部材寸法の一例を記載しています。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住宅規模でも用いられる断面寸法の部材も含んでいますが、調達の観点から設計者へ向けた注意事項も合わせて記載しておりますので、設計検討時のご参考としてください。</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BIM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サンプルデータは各木質材料で製造できる寸法の形状を再現したものであり、設計時の</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Revit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入力の際にご使用ください。</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 name="スライド番号プレースホルダー 1">
            <a:extLst>
              <a:ext uri="{FF2B5EF4-FFF2-40B4-BE49-F238E27FC236}">
                <a16:creationId xmlns:a16="http://schemas.microsoft.com/office/drawing/2014/main" id="{3CC13788-8380-9C9A-AA0B-F163807C8958}"/>
              </a:ext>
            </a:extLst>
          </p:cNvPr>
          <p:cNvSpPr>
            <a:spLocks noGrp="1"/>
          </p:cNvSpPr>
          <p:nvPr>
            <p:ph type="sldNum" sz="quarter" idx="12"/>
          </p:nvPr>
        </p:nvSpPr>
        <p:spPr/>
        <p:txBody>
          <a:bodyPr/>
          <a:lstStyle/>
          <a:p>
            <a:fld id="{E33108D8-1193-43E4-AB7C-C97D8F7F7169}" type="slidenum">
              <a:rPr kumimoji="1" lang="ja-JP" altLang="en-US" smtClean="0"/>
              <a:t>2</a:t>
            </a:fld>
            <a:endParaRPr kumimoji="1" lang="ja-JP" altLang="en-US"/>
          </a:p>
        </p:txBody>
      </p:sp>
      <p:sp>
        <p:nvSpPr>
          <p:cNvPr id="3" name="テキスト ボックス 2">
            <a:extLst>
              <a:ext uri="{FF2B5EF4-FFF2-40B4-BE49-F238E27FC236}">
                <a16:creationId xmlns:a16="http://schemas.microsoft.com/office/drawing/2014/main" id="{83B12656-97E4-6523-19EC-5381ADCB7E22}"/>
              </a:ext>
            </a:extLst>
          </p:cNvPr>
          <p:cNvSpPr txBox="1"/>
          <p:nvPr/>
        </p:nvSpPr>
        <p:spPr>
          <a:xfrm>
            <a:off x="454110" y="1999148"/>
            <a:ext cx="902811" cy="307777"/>
          </a:xfrm>
          <a:prstGeom prst="rect">
            <a:avLst/>
          </a:prstGeom>
          <a:noFill/>
        </p:spPr>
        <p:txBody>
          <a:bodyPr wrap="none" rtlCol="0">
            <a:spAutoFit/>
          </a:bodyPr>
          <a:lstStyle/>
          <a:p>
            <a:r>
              <a:rPr kumimoji="1" lang="ja-JP" altLang="en-US" sz="1400" b="1" dirty="0">
                <a:solidFill>
                  <a:schemeClr val="bg1">
                    <a:lumMod val="50000"/>
                  </a:schemeClr>
                </a:solidFill>
              </a:rPr>
              <a:t>表の見方</a:t>
            </a:r>
          </a:p>
        </p:txBody>
      </p:sp>
      <p:sp>
        <p:nvSpPr>
          <p:cNvPr id="4" name="テキスト ボックス 3">
            <a:extLst>
              <a:ext uri="{FF2B5EF4-FFF2-40B4-BE49-F238E27FC236}">
                <a16:creationId xmlns:a16="http://schemas.microsoft.com/office/drawing/2014/main" id="{1CB42A54-ECEB-4167-6869-AD9D34CB3A2C}"/>
              </a:ext>
            </a:extLst>
          </p:cNvPr>
          <p:cNvSpPr txBox="1"/>
          <p:nvPr/>
        </p:nvSpPr>
        <p:spPr>
          <a:xfrm>
            <a:off x="436733" y="2306925"/>
            <a:ext cx="5949780" cy="1223412"/>
          </a:xfrm>
          <a:prstGeom prst="rect">
            <a:avLst/>
          </a:prstGeom>
          <a:noFill/>
        </p:spPr>
        <p:txBody>
          <a:bodyPr wrap="square" rtlCol="0">
            <a:spAutoFit/>
          </a:bodyPr>
          <a:lstStyle/>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本書の</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P.7</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以降の表は、軸材であれば「短辺」「長辺」「材長」、面材であれば「幅」「長さ」「厚さ」の形状について、製造出来る材料の一例を示したものです。また、これらの形状情報を</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BIM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データで再現しています。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備考欄には、樹種や強度等、製造出来る仕様の一例を掲載しています。構造設計時に検討される情報でもありますが、製造の可否等についてはメーカーへの問い合わせによりご確認いただけますと幸いです。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pic>
        <p:nvPicPr>
          <p:cNvPr id="6" name="図 5">
            <a:extLst>
              <a:ext uri="{FF2B5EF4-FFF2-40B4-BE49-F238E27FC236}">
                <a16:creationId xmlns:a16="http://schemas.microsoft.com/office/drawing/2014/main" id="{5CE0379A-7860-E177-29D5-3E44F44033B0}"/>
              </a:ext>
            </a:extLst>
          </p:cNvPr>
          <p:cNvPicPr>
            <a:picLocks noChangeAspect="1"/>
          </p:cNvPicPr>
          <p:nvPr/>
        </p:nvPicPr>
        <p:blipFill>
          <a:blip r:embed="rId2"/>
          <a:stretch>
            <a:fillRect/>
          </a:stretch>
        </p:blipFill>
        <p:spPr>
          <a:xfrm>
            <a:off x="894996" y="3481826"/>
            <a:ext cx="5068007" cy="1343212"/>
          </a:xfrm>
          <a:prstGeom prst="rect">
            <a:avLst/>
          </a:prstGeom>
          <a:ln>
            <a:solidFill>
              <a:schemeClr val="bg1">
                <a:lumMod val="50000"/>
              </a:schemeClr>
            </a:solidFill>
          </a:ln>
        </p:spPr>
      </p:pic>
      <p:sp>
        <p:nvSpPr>
          <p:cNvPr id="7" name="正方形/長方形 6">
            <a:extLst>
              <a:ext uri="{FF2B5EF4-FFF2-40B4-BE49-F238E27FC236}">
                <a16:creationId xmlns:a16="http://schemas.microsoft.com/office/drawing/2014/main" id="{C81F7C35-2271-498E-EEEE-59666D844835}"/>
              </a:ext>
            </a:extLst>
          </p:cNvPr>
          <p:cNvSpPr/>
          <p:nvPr/>
        </p:nvSpPr>
        <p:spPr>
          <a:xfrm>
            <a:off x="1066800" y="4153432"/>
            <a:ext cx="2183027" cy="7386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矢印コネクタ 10">
            <a:extLst>
              <a:ext uri="{FF2B5EF4-FFF2-40B4-BE49-F238E27FC236}">
                <a16:creationId xmlns:a16="http://schemas.microsoft.com/office/drawing/2014/main" id="{C5091F90-86E4-DD0F-3B3B-25C0AA1EC9C2}"/>
              </a:ext>
            </a:extLst>
          </p:cNvPr>
          <p:cNvCxnSpPr>
            <a:cxnSpLocks/>
            <a:stCxn id="7" idx="2"/>
            <a:endCxn id="12" idx="0"/>
          </p:cNvCxnSpPr>
          <p:nvPr/>
        </p:nvCxnSpPr>
        <p:spPr>
          <a:xfrm flipH="1">
            <a:off x="2158313" y="4892040"/>
            <a:ext cx="1" cy="25545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183700F0-2981-05DB-68AE-D11A3ADF0441}"/>
              </a:ext>
            </a:extLst>
          </p:cNvPr>
          <p:cNvSpPr txBox="1"/>
          <p:nvPr/>
        </p:nvSpPr>
        <p:spPr>
          <a:xfrm>
            <a:off x="1309882" y="5147499"/>
            <a:ext cx="1696861" cy="253916"/>
          </a:xfrm>
          <a:prstGeom prst="rect">
            <a:avLst/>
          </a:prstGeom>
          <a:noFill/>
        </p:spPr>
        <p:txBody>
          <a:bodyPr wrap="square" rtlCol="0">
            <a:spAutoFit/>
          </a:bodyPr>
          <a:lstStyle/>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形状を</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BIM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データで再現</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3" name="正方形/長方形 12">
            <a:extLst>
              <a:ext uri="{FF2B5EF4-FFF2-40B4-BE49-F238E27FC236}">
                <a16:creationId xmlns:a16="http://schemas.microsoft.com/office/drawing/2014/main" id="{116E1B1B-9F0C-64A2-3BA8-6D09A75376BE}"/>
              </a:ext>
            </a:extLst>
          </p:cNvPr>
          <p:cNvSpPr/>
          <p:nvPr/>
        </p:nvSpPr>
        <p:spPr>
          <a:xfrm>
            <a:off x="3307080" y="4153432"/>
            <a:ext cx="2529840" cy="7386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a:extLst>
              <a:ext uri="{FF2B5EF4-FFF2-40B4-BE49-F238E27FC236}">
                <a16:creationId xmlns:a16="http://schemas.microsoft.com/office/drawing/2014/main" id="{3C273880-333B-536D-6024-DD4812580714}"/>
              </a:ext>
            </a:extLst>
          </p:cNvPr>
          <p:cNvCxnSpPr>
            <a:cxnSpLocks/>
            <a:stCxn id="13" idx="2"/>
            <a:endCxn id="19" idx="0"/>
          </p:cNvCxnSpPr>
          <p:nvPr/>
        </p:nvCxnSpPr>
        <p:spPr>
          <a:xfrm flipH="1">
            <a:off x="4561770" y="4892040"/>
            <a:ext cx="10230" cy="25545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7FB0DA4-E627-E76B-C777-FC3B767C814A}"/>
              </a:ext>
            </a:extLst>
          </p:cNvPr>
          <p:cNvSpPr txBox="1"/>
          <p:nvPr/>
        </p:nvSpPr>
        <p:spPr>
          <a:xfrm>
            <a:off x="3713339" y="5147499"/>
            <a:ext cx="1696861" cy="738664"/>
          </a:xfrm>
          <a:prstGeom prst="rect">
            <a:avLst/>
          </a:prstGeom>
          <a:noFill/>
        </p:spPr>
        <p:txBody>
          <a:bodyPr wrap="square" rtlCol="0">
            <a:spAutoFit/>
          </a:bodyPr>
          <a:lstStyle/>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樹種などの仕様の一例。</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メーカーごとに異なる場合があるため、使用検討時は確認をお願いします。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838410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289DBA78-199F-DE70-70AF-F3F6F5A90640}"/>
              </a:ext>
            </a:extLst>
          </p:cNvPr>
          <p:cNvSpPr txBox="1"/>
          <p:nvPr/>
        </p:nvSpPr>
        <p:spPr>
          <a:xfrm>
            <a:off x="454110" y="193472"/>
            <a:ext cx="4270721" cy="369332"/>
          </a:xfrm>
          <a:prstGeom prst="rect">
            <a:avLst/>
          </a:prstGeom>
          <a:noFill/>
        </p:spPr>
        <p:txBody>
          <a:bodyPr wrap="none" rtlCol="0">
            <a:spAutoFit/>
          </a:bodyPr>
          <a:lstStyle/>
          <a:p>
            <a:r>
              <a:rPr kumimoji="1" lang="en-US" altLang="ja-JP" b="1" dirty="0">
                <a:solidFill>
                  <a:schemeClr val="bg1">
                    <a:lumMod val="50000"/>
                  </a:schemeClr>
                </a:solidFill>
              </a:rPr>
              <a:t>BIM</a:t>
            </a:r>
            <a:r>
              <a:rPr kumimoji="1" lang="ja-JP" altLang="en-US" b="1" dirty="0">
                <a:solidFill>
                  <a:schemeClr val="bg1">
                    <a:lumMod val="50000"/>
                  </a:schemeClr>
                </a:solidFill>
              </a:rPr>
              <a:t>サンプルデータの使用方法について</a:t>
            </a:r>
          </a:p>
        </p:txBody>
      </p:sp>
      <p:cxnSp>
        <p:nvCxnSpPr>
          <p:cNvPr id="10" name="直線コネクタ 9">
            <a:extLst>
              <a:ext uri="{FF2B5EF4-FFF2-40B4-BE49-F238E27FC236}">
                <a16:creationId xmlns:a16="http://schemas.microsoft.com/office/drawing/2014/main" id="{A80E8207-53A8-51D4-1240-E560BBE11B2F}"/>
              </a:ext>
            </a:extLst>
          </p:cNvPr>
          <p:cNvCxnSpPr>
            <a:cxnSpLocks/>
          </p:cNvCxnSpPr>
          <p:nvPr/>
        </p:nvCxnSpPr>
        <p:spPr>
          <a:xfrm>
            <a:off x="454110" y="562804"/>
            <a:ext cx="594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76073111-7783-B59F-212D-72191E9B37BD}"/>
              </a:ext>
            </a:extLst>
          </p:cNvPr>
          <p:cNvSpPr txBox="1"/>
          <p:nvPr/>
        </p:nvSpPr>
        <p:spPr>
          <a:xfrm>
            <a:off x="454110" y="1082824"/>
            <a:ext cx="5949780" cy="3485570"/>
          </a:xfrm>
          <a:prstGeom prst="rect">
            <a:avLst/>
          </a:prstGeom>
          <a:noFill/>
        </p:spPr>
        <p:txBody>
          <a:bodyPr wrap="square" rtlCol="0">
            <a:spAutoFit/>
          </a:bodyPr>
          <a:lstStyle/>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・意匠設計者又は構造設計者が</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BIM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ソフト（</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Autodesk</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社の</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Revit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）で入力することを想定しています。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目的としては、基本設計時の構造計画等の意思伝達や、</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BIM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ソフトでの集計機能による材積の概算用途等を想定しています。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・ユーザーごとの運用が可能となるよう、属性情報の項目として</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JAS</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に規定される項目を空欄で用意しています。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highlight>
                <a:srgbClr val="FFFF00"/>
              </a:highligh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highlight>
                <a:srgbClr val="FFFF00"/>
              </a:highligh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highlight>
                <a:srgbClr val="FFFF00"/>
              </a:highligh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highlight>
                <a:srgbClr val="FFFF00"/>
              </a:highligh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highlight>
                <a:srgbClr val="FFFF00"/>
              </a:highligh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highlight>
                <a:srgbClr val="FFFF00"/>
              </a:highligh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highlight>
                <a:srgbClr val="FFFF00"/>
              </a:highligh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highlight>
                <a:srgbClr val="FFFF00"/>
              </a:highligh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highlight>
                <a:srgbClr val="FFFF00"/>
              </a:highligh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highlight>
                <a:srgbClr val="FFFF00"/>
              </a:highlight>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・使用する木材の寸法などについては、本書の「部材寸法の例」もご参考ください。</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BIM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データを用いた材積の概算とともに、本書の「設計者への注意事項」等をご覧いただき、材料調達の初期対応にご活用ください。</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E5972D6A-7B04-7925-20A7-CF5797928198}"/>
              </a:ext>
            </a:extLst>
          </p:cNvPr>
          <p:cNvSpPr txBox="1"/>
          <p:nvPr/>
        </p:nvSpPr>
        <p:spPr>
          <a:xfrm>
            <a:off x="454110" y="780512"/>
            <a:ext cx="902811" cy="307777"/>
          </a:xfrm>
          <a:prstGeom prst="rect">
            <a:avLst/>
          </a:prstGeom>
          <a:noFill/>
        </p:spPr>
        <p:txBody>
          <a:bodyPr wrap="none" rtlCol="0">
            <a:spAutoFit/>
          </a:bodyPr>
          <a:lstStyle/>
          <a:p>
            <a:r>
              <a:rPr kumimoji="1" lang="ja-JP" altLang="en-US" sz="1400" b="1" dirty="0">
                <a:solidFill>
                  <a:schemeClr val="bg1">
                    <a:lumMod val="50000"/>
                  </a:schemeClr>
                </a:solidFill>
              </a:rPr>
              <a:t>使用用途</a:t>
            </a:r>
          </a:p>
        </p:txBody>
      </p:sp>
      <p:sp>
        <p:nvSpPr>
          <p:cNvPr id="17" name="テキスト ボックス 16">
            <a:extLst>
              <a:ext uri="{FF2B5EF4-FFF2-40B4-BE49-F238E27FC236}">
                <a16:creationId xmlns:a16="http://schemas.microsoft.com/office/drawing/2014/main" id="{931B26E3-9DF5-FD7B-2075-A023C7BA6503}"/>
              </a:ext>
            </a:extLst>
          </p:cNvPr>
          <p:cNvSpPr txBox="1"/>
          <p:nvPr/>
        </p:nvSpPr>
        <p:spPr>
          <a:xfrm>
            <a:off x="431736" y="4861285"/>
            <a:ext cx="2106667" cy="307777"/>
          </a:xfrm>
          <a:prstGeom prst="rect">
            <a:avLst/>
          </a:prstGeom>
          <a:noFill/>
        </p:spPr>
        <p:txBody>
          <a:bodyPr wrap="none" rtlCol="0">
            <a:spAutoFit/>
          </a:bodyPr>
          <a:lstStyle/>
          <a:p>
            <a:r>
              <a:rPr kumimoji="1" lang="en-US" altLang="ja-JP" sz="1400" b="1" dirty="0">
                <a:solidFill>
                  <a:schemeClr val="bg1">
                    <a:lumMod val="50000"/>
                  </a:schemeClr>
                </a:solidFill>
              </a:rPr>
              <a:t>BIM</a:t>
            </a:r>
            <a:r>
              <a:rPr kumimoji="1" lang="ja-JP" altLang="en-US" sz="1400" b="1" dirty="0">
                <a:solidFill>
                  <a:schemeClr val="bg1">
                    <a:lumMod val="50000"/>
                  </a:schemeClr>
                </a:solidFill>
              </a:rPr>
              <a:t>サンプルデータ詳細</a:t>
            </a:r>
          </a:p>
        </p:txBody>
      </p:sp>
      <p:sp>
        <p:nvSpPr>
          <p:cNvPr id="18" name="テキスト ボックス 17">
            <a:extLst>
              <a:ext uri="{FF2B5EF4-FFF2-40B4-BE49-F238E27FC236}">
                <a16:creationId xmlns:a16="http://schemas.microsoft.com/office/drawing/2014/main" id="{94C6FD19-8B85-8CC2-C534-7FAEB8E26021}"/>
              </a:ext>
            </a:extLst>
          </p:cNvPr>
          <p:cNvSpPr txBox="1"/>
          <p:nvPr/>
        </p:nvSpPr>
        <p:spPr>
          <a:xfrm>
            <a:off x="431736" y="5174607"/>
            <a:ext cx="5949780" cy="4616648"/>
          </a:xfrm>
          <a:prstGeom prst="rect">
            <a:avLst/>
          </a:prstGeom>
          <a:noFill/>
        </p:spPr>
        <p:txBody>
          <a:bodyPr wrap="square" rtlCol="0">
            <a:spAutoFit/>
          </a:bodyPr>
          <a:lstStyle/>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・各木質材料の「部材寸法の例」に則り、それぞれの材料の形状（短辺、長辺、材長。　面材の場合は幅、長さ、厚さ）を反映したサンプル</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BIM</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データを</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Autodesk</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社の</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Revit(2019)</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で作成しています。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・梁などについては</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Revit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の構造フレームファミリ、柱は構造柱ファミリ、木造の筋交いや母屋等についても、構造フレームファミリでの入力が可能です。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面材については壁ファミリ、床ファミリとして作成しており、</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rvt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ファイル内に壁・床の両方を含んでいます。面材はシステムファミリですので、コピー</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&amp;</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ペーストで配置ください。</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・ファミリ構成</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製材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製材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.txt </a:t>
            </a: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集成材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集成材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.txt </a:t>
            </a: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ツーバイ材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ツーバイ材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.txt</a:t>
            </a: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LVL_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 / LVL_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.txt</a:t>
            </a: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製材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製材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.txt</a:t>
            </a: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集成材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集成材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.txt</a:t>
            </a: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ツーバイ材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ツーバイ材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.txt</a:t>
            </a: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LVL_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 / LVL_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.txt</a:t>
            </a: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面材</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zh-TW"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構造用合板</a:t>
            </a:r>
            <a:r>
              <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zh-TW"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rvt</a:t>
            </a:r>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zh-TW"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構造用</a:t>
            </a:r>
            <a:r>
              <a:rPr lang="en-US" altLang="zh-TW"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MDF.rvt</a:t>
            </a:r>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zh-TW"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構造用</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パーティクルボード</a:t>
            </a:r>
            <a:r>
              <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zh-TW"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rvt</a:t>
            </a:r>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CLT</a:t>
            </a:r>
            <a:r>
              <a:rPr lang="en-US" altLang="zh-TW"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.rvt</a:t>
            </a:r>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　　└　　</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LVL</a:t>
            </a:r>
            <a:r>
              <a:rPr lang="en-US" altLang="zh-TW"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.rvt</a:t>
            </a:r>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 name="スライド番号プレースホルダー 1">
            <a:extLst>
              <a:ext uri="{FF2B5EF4-FFF2-40B4-BE49-F238E27FC236}">
                <a16:creationId xmlns:a16="http://schemas.microsoft.com/office/drawing/2014/main" id="{3CC13788-8380-9C9A-AA0B-F163807C8958}"/>
              </a:ext>
            </a:extLst>
          </p:cNvPr>
          <p:cNvSpPr>
            <a:spLocks noGrp="1"/>
          </p:cNvSpPr>
          <p:nvPr>
            <p:ph type="sldNum" sz="quarter" idx="12"/>
          </p:nvPr>
        </p:nvSpPr>
        <p:spPr/>
        <p:txBody>
          <a:bodyPr/>
          <a:lstStyle/>
          <a:p>
            <a:fld id="{E33108D8-1193-43E4-AB7C-C97D8F7F7169}" type="slidenum">
              <a:rPr kumimoji="1" lang="ja-JP" altLang="en-US" smtClean="0"/>
              <a:t>3</a:t>
            </a:fld>
            <a:endParaRPr kumimoji="1" lang="ja-JP" altLang="en-US"/>
          </a:p>
        </p:txBody>
      </p:sp>
      <p:pic>
        <p:nvPicPr>
          <p:cNvPr id="4" name="図 3">
            <a:extLst>
              <a:ext uri="{FF2B5EF4-FFF2-40B4-BE49-F238E27FC236}">
                <a16:creationId xmlns:a16="http://schemas.microsoft.com/office/drawing/2014/main" id="{B35102AB-94FE-4B36-90DE-22BFC647E3B1}"/>
              </a:ext>
            </a:extLst>
          </p:cNvPr>
          <p:cNvPicPr>
            <a:picLocks noChangeAspect="1"/>
          </p:cNvPicPr>
          <p:nvPr/>
        </p:nvPicPr>
        <p:blipFill>
          <a:blip r:embed="rId2"/>
          <a:stretch>
            <a:fillRect/>
          </a:stretch>
        </p:blipFill>
        <p:spPr>
          <a:xfrm>
            <a:off x="587460" y="2097227"/>
            <a:ext cx="3187764" cy="1649293"/>
          </a:xfrm>
          <a:prstGeom prst="rect">
            <a:avLst/>
          </a:prstGeom>
        </p:spPr>
      </p:pic>
      <p:sp>
        <p:nvSpPr>
          <p:cNvPr id="5" name="正方形/長方形 4">
            <a:extLst>
              <a:ext uri="{FF2B5EF4-FFF2-40B4-BE49-F238E27FC236}">
                <a16:creationId xmlns:a16="http://schemas.microsoft.com/office/drawing/2014/main" id="{CF1BF390-2080-5801-9AF3-222D1796142E}"/>
              </a:ext>
            </a:extLst>
          </p:cNvPr>
          <p:cNvSpPr/>
          <p:nvPr/>
        </p:nvSpPr>
        <p:spPr>
          <a:xfrm>
            <a:off x="2095501" y="2342741"/>
            <a:ext cx="985838" cy="54333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矢印コネクタ 6">
            <a:extLst>
              <a:ext uri="{FF2B5EF4-FFF2-40B4-BE49-F238E27FC236}">
                <a16:creationId xmlns:a16="http://schemas.microsoft.com/office/drawing/2014/main" id="{7ABDE39B-C65B-40F7-0607-CEFFE02F4072}"/>
              </a:ext>
            </a:extLst>
          </p:cNvPr>
          <p:cNvCxnSpPr>
            <a:cxnSpLocks/>
          </p:cNvCxnSpPr>
          <p:nvPr/>
        </p:nvCxnSpPr>
        <p:spPr>
          <a:xfrm flipH="1">
            <a:off x="3081339" y="2609850"/>
            <a:ext cx="80962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FF51EB6D-A413-7D51-B2A9-5A33EF5BB8EB}"/>
              </a:ext>
            </a:extLst>
          </p:cNvPr>
          <p:cNvSpPr txBox="1"/>
          <p:nvPr/>
        </p:nvSpPr>
        <p:spPr>
          <a:xfrm>
            <a:off x="3878329" y="2402101"/>
            <a:ext cx="2906565" cy="415498"/>
          </a:xfrm>
          <a:prstGeom prst="rect">
            <a:avLst/>
          </a:prstGeom>
          <a:noFill/>
        </p:spPr>
        <p:txBody>
          <a:bodyPr wrap="none" rtlCol="0">
            <a:spAutoFit/>
          </a:bodyPr>
          <a:lstStyle/>
          <a:p>
            <a:r>
              <a:rPr kumimoji="1" lang="ja-JP" altLang="en-US" sz="1050" dirty="0">
                <a:latin typeface="ＭＳ Ｐゴシック" panose="020B0600070205080204" pitchFamily="50" charset="-128"/>
                <a:ea typeface="ＭＳ Ｐゴシック" panose="020B0600070205080204" pitchFamily="50" charset="-128"/>
              </a:rPr>
              <a:t>例）樹種・強度も含めてユーザーが入力すれば、</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BIM</a:t>
            </a:r>
            <a:r>
              <a:rPr kumimoji="1" lang="ja-JP" altLang="en-US" sz="1050" dirty="0">
                <a:latin typeface="ＭＳ Ｐゴシック" panose="020B0600070205080204" pitchFamily="50" charset="-128"/>
                <a:ea typeface="ＭＳ Ｐゴシック" panose="020B0600070205080204" pitchFamily="50" charset="-128"/>
              </a:rPr>
              <a:t>上でその分類ごとの集計が可能</a:t>
            </a:r>
            <a:endParaRPr kumimoji="1" lang="en-US" altLang="ja-JP"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509547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ボックス 15">
            <a:extLst>
              <a:ext uri="{FF2B5EF4-FFF2-40B4-BE49-F238E27FC236}">
                <a16:creationId xmlns:a16="http://schemas.microsoft.com/office/drawing/2014/main" id="{E5972D6A-7B04-7925-20A7-CF5797928198}"/>
              </a:ext>
            </a:extLst>
          </p:cNvPr>
          <p:cNvSpPr txBox="1"/>
          <p:nvPr/>
        </p:nvSpPr>
        <p:spPr>
          <a:xfrm>
            <a:off x="454110" y="336012"/>
            <a:ext cx="902811" cy="307777"/>
          </a:xfrm>
          <a:prstGeom prst="rect">
            <a:avLst/>
          </a:prstGeom>
          <a:noFill/>
        </p:spPr>
        <p:txBody>
          <a:bodyPr wrap="none" rtlCol="0">
            <a:spAutoFit/>
          </a:bodyPr>
          <a:lstStyle/>
          <a:p>
            <a:r>
              <a:rPr kumimoji="1" lang="ja-JP" altLang="en-US" sz="1400" b="1" dirty="0">
                <a:solidFill>
                  <a:schemeClr val="bg1">
                    <a:lumMod val="50000"/>
                  </a:schemeClr>
                </a:solidFill>
              </a:rPr>
              <a:t>使用方法</a:t>
            </a:r>
          </a:p>
        </p:txBody>
      </p:sp>
      <p:sp>
        <p:nvSpPr>
          <p:cNvPr id="2" name="テキスト ボックス 1">
            <a:extLst>
              <a:ext uri="{FF2B5EF4-FFF2-40B4-BE49-F238E27FC236}">
                <a16:creationId xmlns:a16="http://schemas.microsoft.com/office/drawing/2014/main" id="{7ACDD9B5-9ADB-4466-34AB-9E7C902D8072}"/>
              </a:ext>
            </a:extLst>
          </p:cNvPr>
          <p:cNvSpPr txBox="1"/>
          <p:nvPr/>
        </p:nvSpPr>
        <p:spPr>
          <a:xfrm>
            <a:off x="454110" y="638324"/>
            <a:ext cx="5949780" cy="6070893"/>
          </a:xfrm>
          <a:prstGeom prst="rect">
            <a:avLst/>
          </a:prstGeom>
          <a:noFill/>
        </p:spPr>
        <p:txBody>
          <a:bodyPr wrap="square" rtlCol="0">
            <a:spAutoFit/>
          </a:bodyPr>
          <a:lstStyle/>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・構造フレーム、構造柱の場合は、「ファミリをロード」から</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」（又は「</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」）をロードします。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ロードしたファミリと同じディレクトリに存在している同名のテキストファイルを取得し、</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木質材料の形状</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Revit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データを配置できます。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・面材の場合は、「</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rvt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」を開き、</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既に配置されているシステムファミリをコピー＆ペーストし、新規作成したプロジェクトに配置を行います。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pic>
        <p:nvPicPr>
          <p:cNvPr id="11" name="図 10">
            <a:extLst>
              <a:ext uri="{FF2B5EF4-FFF2-40B4-BE49-F238E27FC236}">
                <a16:creationId xmlns:a16="http://schemas.microsoft.com/office/drawing/2014/main" id="{9309A457-5E3E-EE1E-FA3B-66F41DB489C2}"/>
              </a:ext>
            </a:extLst>
          </p:cNvPr>
          <p:cNvPicPr>
            <a:picLocks noChangeAspect="1"/>
          </p:cNvPicPr>
          <p:nvPr/>
        </p:nvPicPr>
        <p:blipFill>
          <a:blip r:embed="rId2"/>
          <a:stretch>
            <a:fillRect/>
          </a:stretch>
        </p:blipFill>
        <p:spPr>
          <a:xfrm>
            <a:off x="593125" y="5137177"/>
            <a:ext cx="2497035" cy="1012577"/>
          </a:xfrm>
          <a:prstGeom prst="rect">
            <a:avLst/>
          </a:prstGeom>
          <a:ln>
            <a:solidFill>
              <a:schemeClr val="bg2"/>
            </a:solidFill>
          </a:ln>
        </p:spPr>
      </p:pic>
      <p:sp>
        <p:nvSpPr>
          <p:cNvPr id="12" name="楕円 11">
            <a:extLst>
              <a:ext uri="{FF2B5EF4-FFF2-40B4-BE49-F238E27FC236}">
                <a16:creationId xmlns:a16="http://schemas.microsoft.com/office/drawing/2014/main" id="{0AEB3168-E7BD-07B5-DCB5-EEEC397CC475}"/>
              </a:ext>
            </a:extLst>
          </p:cNvPr>
          <p:cNvSpPr/>
          <p:nvPr/>
        </p:nvSpPr>
        <p:spPr>
          <a:xfrm>
            <a:off x="1638300" y="5727700"/>
            <a:ext cx="1211580" cy="2819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a:extLst>
              <a:ext uri="{FF2B5EF4-FFF2-40B4-BE49-F238E27FC236}">
                <a16:creationId xmlns:a16="http://schemas.microsoft.com/office/drawing/2014/main" id="{C6BE8DCD-2B07-AB65-FB64-93F4ECDA9083}"/>
              </a:ext>
            </a:extLst>
          </p:cNvPr>
          <p:cNvCxnSpPr>
            <a:cxnSpLocks/>
            <a:stCxn id="23" idx="1"/>
            <a:endCxn id="12" idx="6"/>
          </p:cNvCxnSpPr>
          <p:nvPr/>
        </p:nvCxnSpPr>
        <p:spPr>
          <a:xfrm flipH="1">
            <a:off x="2849880" y="5575650"/>
            <a:ext cx="379295" cy="29302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4BABA393-EF3B-F9F7-CF7C-6AB057A51564}"/>
              </a:ext>
            </a:extLst>
          </p:cNvPr>
          <p:cNvSpPr txBox="1"/>
          <p:nvPr/>
        </p:nvSpPr>
        <p:spPr>
          <a:xfrm>
            <a:off x="3229175" y="5448692"/>
            <a:ext cx="2719014" cy="253916"/>
          </a:xfrm>
          <a:prstGeom prst="rect">
            <a:avLst/>
          </a:prstGeom>
          <a:noFill/>
        </p:spPr>
        <p:txBody>
          <a:bodyPr wrap="none" rtlCol="0">
            <a:spAutoFit/>
          </a:bodyPr>
          <a:lstStyle/>
          <a:p>
            <a:r>
              <a:rPr kumimoji="1" lang="ja-JP" altLang="en-US" sz="1050" dirty="0">
                <a:latin typeface="ＭＳ Ｐゴシック" panose="020B0600070205080204" pitchFamily="50" charset="-128"/>
                <a:ea typeface="ＭＳ Ｐゴシック" panose="020B0600070205080204" pitchFamily="50" charset="-128"/>
              </a:rPr>
              <a:t>コピーをし、配置したいプロジェクトへペースト</a:t>
            </a:r>
          </a:p>
        </p:txBody>
      </p:sp>
      <p:sp>
        <p:nvSpPr>
          <p:cNvPr id="15" name="スライド番号プレースホルダー 14">
            <a:extLst>
              <a:ext uri="{FF2B5EF4-FFF2-40B4-BE49-F238E27FC236}">
                <a16:creationId xmlns:a16="http://schemas.microsoft.com/office/drawing/2014/main" id="{DAA90A98-3DAC-07FD-5872-58462D228836}"/>
              </a:ext>
            </a:extLst>
          </p:cNvPr>
          <p:cNvSpPr>
            <a:spLocks noGrp="1"/>
          </p:cNvSpPr>
          <p:nvPr>
            <p:ph type="sldNum" sz="quarter" idx="12"/>
          </p:nvPr>
        </p:nvSpPr>
        <p:spPr/>
        <p:txBody>
          <a:bodyPr/>
          <a:lstStyle/>
          <a:p>
            <a:fld id="{E33108D8-1193-43E4-AB7C-C97D8F7F7169}" type="slidenum">
              <a:rPr kumimoji="1" lang="ja-JP" altLang="en-US" smtClean="0"/>
              <a:t>4</a:t>
            </a:fld>
            <a:endParaRPr kumimoji="1" lang="ja-JP" altLang="en-US"/>
          </a:p>
        </p:txBody>
      </p:sp>
      <p:pic>
        <p:nvPicPr>
          <p:cNvPr id="4" name="図 3">
            <a:extLst>
              <a:ext uri="{FF2B5EF4-FFF2-40B4-BE49-F238E27FC236}">
                <a16:creationId xmlns:a16="http://schemas.microsoft.com/office/drawing/2014/main" id="{598DBE6C-92FB-DD96-92A3-8F380892D430}"/>
              </a:ext>
            </a:extLst>
          </p:cNvPr>
          <p:cNvPicPr>
            <a:picLocks noChangeAspect="1"/>
          </p:cNvPicPr>
          <p:nvPr/>
        </p:nvPicPr>
        <p:blipFill>
          <a:blip r:embed="rId3"/>
          <a:stretch>
            <a:fillRect/>
          </a:stretch>
        </p:blipFill>
        <p:spPr>
          <a:xfrm>
            <a:off x="517610" y="1082262"/>
            <a:ext cx="4006679" cy="2559930"/>
          </a:xfrm>
          <a:prstGeom prst="rect">
            <a:avLst/>
          </a:prstGeom>
        </p:spPr>
      </p:pic>
    </p:spTree>
    <p:extLst>
      <p:ext uri="{BB962C8B-B14F-4D97-AF65-F5344CB8AC3E}">
        <p14:creationId xmlns:p14="http://schemas.microsoft.com/office/powerpoint/2010/main" val="2769904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EC6ADF92-AC13-8C91-190F-19FF302CC50B}"/>
              </a:ext>
            </a:extLst>
          </p:cNvPr>
          <p:cNvPicPr>
            <a:picLocks noChangeAspect="1"/>
          </p:cNvPicPr>
          <p:nvPr/>
        </p:nvPicPr>
        <p:blipFill>
          <a:blip r:embed="rId2"/>
          <a:stretch>
            <a:fillRect/>
          </a:stretch>
        </p:blipFill>
        <p:spPr>
          <a:xfrm>
            <a:off x="454110" y="1516965"/>
            <a:ext cx="2008011" cy="1274315"/>
          </a:xfrm>
          <a:prstGeom prst="rect">
            <a:avLst/>
          </a:prstGeom>
        </p:spPr>
      </p:pic>
      <p:sp>
        <p:nvSpPr>
          <p:cNvPr id="12" name="テキスト ボックス 11">
            <a:extLst>
              <a:ext uri="{FF2B5EF4-FFF2-40B4-BE49-F238E27FC236}">
                <a16:creationId xmlns:a16="http://schemas.microsoft.com/office/drawing/2014/main" id="{16CD93D7-41DA-4FCC-0571-CB324E7A90C2}"/>
              </a:ext>
            </a:extLst>
          </p:cNvPr>
          <p:cNvSpPr txBox="1"/>
          <p:nvPr/>
        </p:nvSpPr>
        <p:spPr>
          <a:xfrm>
            <a:off x="2462121" y="1228709"/>
            <a:ext cx="3941769" cy="6878806"/>
          </a:xfrm>
          <a:prstGeom prst="rect">
            <a:avLst/>
          </a:prstGeom>
          <a:noFill/>
        </p:spPr>
        <p:txBody>
          <a:bodyPr wrap="square" rtlCol="0">
            <a:spAutoFit/>
          </a:bodyPr>
          <a:lstStyle/>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●製材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●製材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●集成材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●集成材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●ツーバイ材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●ツーバイ材</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LVL_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構造フレーム</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LVL_</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構造柱</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rfa</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pic>
        <p:nvPicPr>
          <p:cNvPr id="14" name="図 13">
            <a:extLst>
              <a:ext uri="{FF2B5EF4-FFF2-40B4-BE49-F238E27FC236}">
                <a16:creationId xmlns:a16="http://schemas.microsoft.com/office/drawing/2014/main" id="{019CCDF7-1F68-9903-D9A0-B5054C23B12B}"/>
              </a:ext>
            </a:extLst>
          </p:cNvPr>
          <p:cNvPicPr>
            <a:picLocks noChangeAspect="1"/>
          </p:cNvPicPr>
          <p:nvPr/>
        </p:nvPicPr>
        <p:blipFill>
          <a:blip r:embed="rId3"/>
          <a:stretch>
            <a:fillRect/>
          </a:stretch>
        </p:blipFill>
        <p:spPr>
          <a:xfrm>
            <a:off x="948317" y="3173312"/>
            <a:ext cx="1019596" cy="2609474"/>
          </a:xfrm>
          <a:prstGeom prst="rect">
            <a:avLst/>
          </a:prstGeom>
        </p:spPr>
      </p:pic>
      <p:sp>
        <p:nvSpPr>
          <p:cNvPr id="7" name="正方形/長方形 6">
            <a:extLst>
              <a:ext uri="{FF2B5EF4-FFF2-40B4-BE49-F238E27FC236}">
                <a16:creationId xmlns:a16="http://schemas.microsoft.com/office/drawing/2014/main" id="{17505EAA-40FD-4896-8818-30A62CFF2B30}"/>
              </a:ext>
            </a:extLst>
          </p:cNvPr>
          <p:cNvSpPr/>
          <p:nvPr/>
        </p:nvSpPr>
        <p:spPr>
          <a:xfrm>
            <a:off x="2581111" y="1682953"/>
            <a:ext cx="3778041" cy="73477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樹種名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構造材の種類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等級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寸法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製造者名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乾燥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性能区分及び処理方法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木材保存剤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AQ</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認証区分</a:t>
            </a:r>
            <a:endPar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1" name="正方形/長方形 10">
            <a:extLst>
              <a:ext uri="{FF2B5EF4-FFF2-40B4-BE49-F238E27FC236}">
                <a16:creationId xmlns:a16="http://schemas.microsoft.com/office/drawing/2014/main" id="{6C399367-D618-137D-23E2-B40D3F052864}"/>
              </a:ext>
            </a:extLst>
          </p:cNvPr>
          <p:cNvSpPr/>
          <p:nvPr/>
        </p:nvSpPr>
        <p:spPr>
          <a:xfrm>
            <a:off x="2581111" y="3305945"/>
            <a:ext cx="3778041" cy="892674"/>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JAS </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品名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強度等級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材面の品質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接着性能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樹種名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寸法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検査方法 </a:t>
            </a:r>
            <a:r>
              <a:rPr lang="en-US" altLang="ja-JP" sz="1050" b="1"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ホルムアルデヒド放散量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非ホルムアルデヒド系接着剤使用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製造者名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AQ</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認証区分</a:t>
            </a:r>
          </a:p>
        </p:txBody>
      </p:sp>
      <p:sp>
        <p:nvSpPr>
          <p:cNvPr id="13" name="正方形/長方形 12">
            <a:extLst>
              <a:ext uri="{FF2B5EF4-FFF2-40B4-BE49-F238E27FC236}">
                <a16:creationId xmlns:a16="http://schemas.microsoft.com/office/drawing/2014/main" id="{6DADEEFD-5F34-D2A0-7B05-41BBACB3CBBB}"/>
              </a:ext>
            </a:extLst>
          </p:cNvPr>
          <p:cNvSpPr/>
          <p:nvPr/>
        </p:nvSpPr>
        <p:spPr>
          <a:xfrm>
            <a:off x="2581111" y="5511735"/>
            <a:ext cx="3778041" cy="542102"/>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樹種名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等級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寸法型式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長さ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製造者名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AQ</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認証区分</a:t>
            </a:r>
          </a:p>
        </p:txBody>
      </p:sp>
      <p:sp>
        <p:nvSpPr>
          <p:cNvPr id="19" name="正方形/長方形 18">
            <a:extLst>
              <a:ext uri="{FF2B5EF4-FFF2-40B4-BE49-F238E27FC236}">
                <a16:creationId xmlns:a16="http://schemas.microsoft.com/office/drawing/2014/main" id="{12D6EE78-EB90-62BE-A8F2-62A6F37D92EF}"/>
              </a:ext>
            </a:extLst>
          </p:cNvPr>
          <p:cNvSpPr/>
          <p:nvPr/>
        </p:nvSpPr>
        <p:spPr>
          <a:xfrm>
            <a:off x="2581111" y="6807394"/>
            <a:ext cx="3778041" cy="892674"/>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JAS </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品名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接着性能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樹種名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寸法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曲げ性能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水平せん断区分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めり込み性能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ホルムアルデヒド放散量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使用接着剤の種類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性能区分及び処理方法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木材保存剤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検査方法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製造者名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AQ</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認証区分</a:t>
            </a:r>
          </a:p>
        </p:txBody>
      </p:sp>
      <p:sp>
        <p:nvSpPr>
          <p:cNvPr id="2" name="テキスト ボックス 1">
            <a:extLst>
              <a:ext uri="{FF2B5EF4-FFF2-40B4-BE49-F238E27FC236}">
                <a16:creationId xmlns:a16="http://schemas.microsoft.com/office/drawing/2014/main" id="{1671AF97-E357-E222-0CFE-CC8F210E1DC7}"/>
              </a:ext>
            </a:extLst>
          </p:cNvPr>
          <p:cNvSpPr txBox="1"/>
          <p:nvPr/>
        </p:nvSpPr>
        <p:spPr>
          <a:xfrm>
            <a:off x="454120" y="336012"/>
            <a:ext cx="902811" cy="307777"/>
          </a:xfrm>
          <a:prstGeom prst="rect">
            <a:avLst/>
          </a:prstGeom>
          <a:noFill/>
        </p:spPr>
        <p:txBody>
          <a:bodyPr wrap="none" rtlCol="0">
            <a:spAutoFit/>
          </a:bodyPr>
          <a:lstStyle/>
          <a:p>
            <a:r>
              <a:rPr kumimoji="1" lang="ja-JP" altLang="en-US" sz="1400" b="1" dirty="0">
                <a:solidFill>
                  <a:schemeClr val="bg1">
                    <a:lumMod val="50000"/>
                  </a:schemeClr>
                </a:solidFill>
              </a:rPr>
              <a:t>属性情報</a:t>
            </a:r>
          </a:p>
        </p:txBody>
      </p:sp>
      <p:sp>
        <p:nvSpPr>
          <p:cNvPr id="5" name="テキスト ボックス 4">
            <a:extLst>
              <a:ext uri="{FF2B5EF4-FFF2-40B4-BE49-F238E27FC236}">
                <a16:creationId xmlns:a16="http://schemas.microsoft.com/office/drawing/2014/main" id="{D23DCAE7-437D-3136-5B2C-BA022D51D237}"/>
              </a:ext>
            </a:extLst>
          </p:cNvPr>
          <p:cNvSpPr txBox="1"/>
          <p:nvPr/>
        </p:nvSpPr>
        <p:spPr>
          <a:xfrm>
            <a:off x="454110" y="643789"/>
            <a:ext cx="5905042" cy="430887"/>
          </a:xfrm>
          <a:prstGeom prst="rect">
            <a:avLst/>
          </a:prstGeom>
          <a:noFill/>
        </p:spPr>
        <p:txBody>
          <a:bodyPr wrap="square">
            <a:spAutoFit/>
          </a:bodyPr>
          <a:lstStyle/>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ユーザーごとの運用が可能となるよう、属性情報の項目として</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JAS</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に規定される項目を空欄で用意しています。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0" name="スライド番号プレースホルダー 9">
            <a:extLst>
              <a:ext uri="{FF2B5EF4-FFF2-40B4-BE49-F238E27FC236}">
                <a16:creationId xmlns:a16="http://schemas.microsoft.com/office/drawing/2014/main" id="{BF919756-A507-8AEB-E71F-BD2AD0BA0163}"/>
              </a:ext>
            </a:extLst>
          </p:cNvPr>
          <p:cNvSpPr>
            <a:spLocks noGrp="1"/>
          </p:cNvSpPr>
          <p:nvPr>
            <p:ph type="sldNum" sz="quarter" idx="12"/>
          </p:nvPr>
        </p:nvSpPr>
        <p:spPr/>
        <p:txBody>
          <a:bodyPr/>
          <a:lstStyle/>
          <a:p>
            <a:fld id="{E33108D8-1193-43E4-AB7C-C97D8F7F7169}" type="slidenum">
              <a:rPr kumimoji="1" lang="ja-JP" altLang="en-US" smtClean="0"/>
              <a:t>5</a:t>
            </a:fld>
            <a:endParaRPr kumimoji="1" lang="ja-JP" altLang="en-US"/>
          </a:p>
        </p:txBody>
      </p:sp>
      <p:sp>
        <p:nvSpPr>
          <p:cNvPr id="4" name="テキスト ボックス 3">
            <a:extLst>
              <a:ext uri="{FF2B5EF4-FFF2-40B4-BE49-F238E27FC236}">
                <a16:creationId xmlns:a16="http://schemas.microsoft.com/office/drawing/2014/main" id="{F1E07E76-0B10-667A-3087-3F58E0CE6E7F}"/>
              </a:ext>
            </a:extLst>
          </p:cNvPr>
          <p:cNvSpPr txBox="1"/>
          <p:nvPr/>
        </p:nvSpPr>
        <p:spPr>
          <a:xfrm>
            <a:off x="2581111" y="4198619"/>
            <a:ext cx="3822779" cy="553998"/>
          </a:xfrm>
          <a:prstGeom prst="rect">
            <a:avLst/>
          </a:prstGeom>
          <a:noFill/>
        </p:spPr>
        <p:txBody>
          <a:bodyPr wrap="square">
            <a:spAutoFit/>
          </a:bodyPr>
          <a:lstStyle/>
          <a:p>
            <a:r>
              <a:rPr lang="en-US" altLang="ja-JP" sz="1000" dirty="0">
                <a:latin typeface="ＭＳ Ｐゴシック" panose="020B0600070205080204" pitchFamily="50" charset="-128"/>
                <a:ea typeface="ＭＳ Ｐゴシック" panose="020B0600070205080204" pitchFamily="50" charset="-128"/>
                <a:cs typeface="Times New Roman" panose="02020603050405020304" pitchFamily="18" charset="0"/>
              </a:rPr>
              <a:t>※JAS</a:t>
            </a:r>
            <a:r>
              <a:rPr lang="ja-JP" altLang="en-US" sz="1000" dirty="0">
                <a:latin typeface="ＭＳ Ｐゴシック" panose="020B0600070205080204" pitchFamily="50" charset="-128"/>
                <a:ea typeface="ＭＳ Ｐゴシック" panose="020B0600070205080204" pitchFamily="50" charset="-128"/>
                <a:cs typeface="Times New Roman" panose="02020603050405020304" pitchFamily="18" charset="0"/>
              </a:rPr>
              <a:t>の検査方法の表示が無い（曲げ</a:t>
            </a:r>
            <a:r>
              <a:rPr lang="en-US" altLang="ja-JP" sz="1000" dirty="0">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altLang="en-US" sz="1000" dirty="0">
                <a:latin typeface="ＭＳ Ｐゴシック" panose="020B0600070205080204" pitchFamily="50" charset="-128"/>
                <a:ea typeface="ＭＳ Ｐゴシック" panose="020B0600070205080204" pitchFamily="50" charset="-128"/>
                <a:cs typeface="Times New Roman" panose="02020603050405020304" pitchFamily="18" charset="0"/>
              </a:rPr>
              <a:t>試験を行っていない）場合も、ラミナ単位でのグレーディングを行っているので、品質の保証が損なわれるものではない。</a:t>
            </a:r>
            <a:endParaRPr lang="en-US" altLang="ja-JP" sz="10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64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a:extLst>
              <a:ext uri="{FF2B5EF4-FFF2-40B4-BE49-F238E27FC236}">
                <a16:creationId xmlns:a16="http://schemas.microsoft.com/office/drawing/2014/main" id="{16CD93D7-41DA-4FCC-0571-CB324E7A90C2}"/>
              </a:ext>
            </a:extLst>
          </p:cNvPr>
          <p:cNvSpPr txBox="1"/>
          <p:nvPr/>
        </p:nvSpPr>
        <p:spPr>
          <a:xfrm>
            <a:off x="2417373" y="1261626"/>
            <a:ext cx="3941769" cy="4778231"/>
          </a:xfrm>
          <a:prstGeom prst="rect">
            <a:avLst/>
          </a:prstGeom>
          <a:noFill/>
        </p:spPr>
        <p:txBody>
          <a:bodyPr wrap="square" rtlCol="0">
            <a:spAutoFit/>
          </a:bodyPr>
          <a:lstStyle/>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zh-TW"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構造用合板</a:t>
            </a:r>
            <a:r>
              <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zh-TW"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rvt</a:t>
            </a:r>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zh-TW"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MDF.rvt</a:t>
            </a:r>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●パーティクルボード</a:t>
            </a:r>
            <a:r>
              <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zh-TW"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rvt</a:t>
            </a:r>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CLT</a:t>
            </a:r>
            <a:r>
              <a:rPr lang="en-US" altLang="zh-TW"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.rvt</a:t>
            </a:r>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LVL</a:t>
            </a:r>
            <a:r>
              <a:rPr lang="en-US" altLang="zh-TW" sz="1050" dirty="0" err="1">
                <a:latin typeface="ＭＳ Ｐゴシック" panose="020B0600070205080204" pitchFamily="50" charset="-128"/>
                <a:ea typeface="ＭＳ Ｐゴシック" panose="020B0600070205080204" pitchFamily="50" charset="-128"/>
                <a:cs typeface="Times New Roman" panose="02020603050405020304" pitchFamily="18" charset="0"/>
              </a:rPr>
              <a:t>.rvt</a:t>
            </a:r>
            <a:endParaRPr lang="en-US" altLang="zh-TW"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pic>
        <p:nvPicPr>
          <p:cNvPr id="4" name="図 3">
            <a:extLst>
              <a:ext uri="{FF2B5EF4-FFF2-40B4-BE49-F238E27FC236}">
                <a16:creationId xmlns:a16="http://schemas.microsoft.com/office/drawing/2014/main" id="{F1EA2665-D96D-5E44-5067-C083A79CD968}"/>
              </a:ext>
            </a:extLst>
          </p:cNvPr>
          <p:cNvPicPr>
            <a:picLocks noChangeAspect="1"/>
          </p:cNvPicPr>
          <p:nvPr/>
        </p:nvPicPr>
        <p:blipFill>
          <a:blip r:embed="rId2"/>
          <a:stretch>
            <a:fillRect/>
          </a:stretch>
        </p:blipFill>
        <p:spPr>
          <a:xfrm>
            <a:off x="454110" y="1378599"/>
            <a:ext cx="1826458" cy="1776003"/>
          </a:xfrm>
          <a:prstGeom prst="rect">
            <a:avLst/>
          </a:prstGeom>
        </p:spPr>
      </p:pic>
      <p:pic>
        <p:nvPicPr>
          <p:cNvPr id="6" name="図 5">
            <a:extLst>
              <a:ext uri="{FF2B5EF4-FFF2-40B4-BE49-F238E27FC236}">
                <a16:creationId xmlns:a16="http://schemas.microsoft.com/office/drawing/2014/main" id="{69BE0CC0-1BCF-41B1-223F-AD3E034362F4}"/>
              </a:ext>
            </a:extLst>
          </p:cNvPr>
          <p:cNvPicPr>
            <a:picLocks noChangeAspect="1"/>
          </p:cNvPicPr>
          <p:nvPr/>
        </p:nvPicPr>
        <p:blipFill>
          <a:blip r:embed="rId2"/>
          <a:stretch>
            <a:fillRect/>
          </a:stretch>
        </p:blipFill>
        <p:spPr>
          <a:xfrm rot="2980310" flipV="1">
            <a:off x="712021" y="3348685"/>
            <a:ext cx="1327882" cy="1291200"/>
          </a:xfrm>
          <a:prstGeom prst="rect">
            <a:avLst/>
          </a:prstGeom>
        </p:spPr>
      </p:pic>
      <p:sp>
        <p:nvSpPr>
          <p:cNvPr id="20" name="正方形/長方形 19">
            <a:extLst>
              <a:ext uri="{FF2B5EF4-FFF2-40B4-BE49-F238E27FC236}">
                <a16:creationId xmlns:a16="http://schemas.microsoft.com/office/drawing/2014/main" id="{695E8213-05BD-1D3A-D04E-9F66D14EEABA}"/>
              </a:ext>
            </a:extLst>
          </p:cNvPr>
          <p:cNvSpPr/>
          <p:nvPr/>
        </p:nvSpPr>
        <p:spPr>
          <a:xfrm>
            <a:off x="2499236" y="1550849"/>
            <a:ext cx="3778041" cy="82016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品名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寸法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接着の程度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等級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板面の品質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曲げ性能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ホルムアルデヒド放散量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防虫剤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樹種名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使用接着剤の種類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製造者名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AQ</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認証</a:t>
            </a:r>
            <a:endPar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1" name="正方形/長方形 20">
            <a:extLst>
              <a:ext uri="{FF2B5EF4-FFF2-40B4-BE49-F238E27FC236}">
                <a16:creationId xmlns:a16="http://schemas.microsoft.com/office/drawing/2014/main" id="{79911C11-ADAC-FCFD-3513-C4AF29081305}"/>
              </a:ext>
            </a:extLst>
          </p:cNvPr>
          <p:cNvSpPr/>
          <p:nvPr/>
        </p:nvSpPr>
        <p:spPr>
          <a:xfrm>
            <a:off x="2499235" y="2660238"/>
            <a:ext cx="3778041" cy="58810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規格番号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用途による区分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曲げ強さ区分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耐水性による区分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ホルムアルデヒド放散量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寸法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製造年月日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製造業者</a:t>
            </a:r>
            <a:endPar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3CB42305-95A4-CC8B-9A05-AC401CCC5A82}"/>
              </a:ext>
            </a:extLst>
          </p:cNvPr>
          <p:cNvSpPr/>
          <p:nvPr/>
        </p:nvSpPr>
        <p:spPr>
          <a:xfrm>
            <a:off x="2499234" y="3778913"/>
            <a:ext cx="3778041" cy="58810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規格番号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用途による区分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曲げ強さ区分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耐水性による区分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ホルムアルデヒド放散量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寸法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製造年月日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JIS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製造業者</a:t>
            </a:r>
            <a:endPar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4" name="正方形/長方形 23">
            <a:extLst>
              <a:ext uri="{FF2B5EF4-FFF2-40B4-BE49-F238E27FC236}">
                <a16:creationId xmlns:a16="http://schemas.microsoft.com/office/drawing/2014/main" id="{E87EB003-0AEA-EA31-F395-2E994DEC0D27}"/>
              </a:ext>
            </a:extLst>
          </p:cNvPr>
          <p:cNvSpPr/>
          <p:nvPr/>
        </p:nvSpPr>
        <p:spPr>
          <a:xfrm>
            <a:off x="2499234" y="4777362"/>
            <a:ext cx="3778041" cy="58810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品名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強度等級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種別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接着性能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樹種名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寸法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検査の方法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p>
          <a:p>
            <a:pPr algn="ct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使用接着剤等の種類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製造者名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AQ</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認証区分</a:t>
            </a:r>
            <a:endPar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5" name="正方形/長方形 24">
            <a:extLst>
              <a:ext uri="{FF2B5EF4-FFF2-40B4-BE49-F238E27FC236}">
                <a16:creationId xmlns:a16="http://schemas.microsoft.com/office/drawing/2014/main" id="{610D48B8-37EC-F11E-668F-BB3B2A486FDB}"/>
              </a:ext>
            </a:extLst>
          </p:cNvPr>
          <p:cNvSpPr/>
          <p:nvPr/>
        </p:nvSpPr>
        <p:spPr>
          <a:xfrm>
            <a:off x="2499234" y="5904019"/>
            <a:ext cx="3778041" cy="892674"/>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JAS </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品名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接着性能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樹種名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寸法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曲げ性能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水平せん断区分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めり込み性能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ホルムアルデヒド放散量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使用接着剤の種類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性能区分及び処理方法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木材保存剤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検査方法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JAS</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製造者名 </a:t>
            </a:r>
            <a:r>
              <a:rPr lang="en-US" altLang="ja-JP"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 AQ</a:t>
            </a:r>
            <a:r>
              <a:rPr lang="ja-JP" altLang="en-US" sz="1050" b="1" dirty="0">
                <a:solidFill>
                  <a:schemeClr val="bg1">
                    <a:lumMod val="50000"/>
                  </a:schemeClr>
                </a:solidFill>
                <a:latin typeface="ＭＳ Ｐゴシック" panose="020B0600070205080204" pitchFamily="50" charset="-128"/>
                <a:ea typeface="ＭＳ Ｐゴシック" panose="020B0600070205080204" pitchFamily="50" charset="-128"/>
                <a:cs typeface="Times New Roman" panose="02020603050405020304" pitchFamily="18" charset="0"/>
              </a:rPr>
              <a:t>認証区分</a:t>
            </a:r>
          </a:p>
        </p:txBody>
      </p:sp>
      <p:sp>
        <p:nvSpPr>
          <p:cNvPr id="27" name="テキスト ボックス 26">
            <a:extLst>
              <a:ext uri="{FF2B5EF4-FFF2-40B4-BE49-F238E27FC236}">
                <a16:creationId xmlns:a16="http://schemas.microsoft.com/office/drawing/2014/main" id="{FE8DEB6B-E7CB-C8D5-5EC0-5558AAD1DC2D}"/>
              </a:ext>
            </a:extLst>
          </p:cNvPr>
          <p:cNvSpPr txBox="1"/>
          <p:nvPr/>
        </p:nvSpPr>
        <p:spPr>
          <a:xfrm>
            <a:off x="3872339" y="6796693"/>
            <a:ext cx="2486797" cy="253916"/>
          </a:xfrm>
          <a:prstGeom prst="rect">
            <a:avLst/>
          </a:prstGeom>
          <a:noFill/>
        </p:spPr>
        <p:txBody>
          <a:bodyPr wrap="square">
            <a:spAutoFit/>
          </a:bodyPr>
          <a:lstStyle/>
          <a:p>
            <a:pPr algn="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 LVL</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を軸材として用いる場合と同様</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8" name="テキスト ボックス 27">
            <a:extLst>
              <a:ext uri="{FF2B5EF4-FFF2-40B4-BE49-F238E27FC236}">
                <a16:creationId xmlns:a16="http://schemas.microsoft.com/office/drawing/2014/main" id="{0445A5F8-6045-1920-3316-87750096EEBC}"/>
              </a:ext>
            </a:extLst>
          </p:cNvPr>
          <p:cNvSpPr txBox="1"/>
          <p:nvPr/>
        </p:nvSpPr>
        <p:spPr>
          <a:xfrm>
            <a:off x="454120" y="336012"/>
            <a:ext cx="902811" cy="307777"/>
          </a:xfrm>
          <a:prstGeom prst="rect">
            <a:avLst/>
          </a:prstGeom>
          <a:noFill/>
        </p:spPr>
        <p:txBody>
          <a:bodyPr wrap="none" rtlCol="0">
            <a:spAutoFit/>
          </a:bodyPr>
          <a:lstStyle/>
          <a:p>
            <a:r>
              <a:rPr kumimoji="1" lang="ja-JP" altLang="en-US" sz="1400" b="1" dirty="0">
                <a:solidFill>
                  <a:schemeClr val="bg1">
                    <a:lumMod val="50000"/>
                  </a:schemeClr>
                </a:solidFill>
              </a:rPr>
              <a:t>属性情報</a:t>
            </a:r>
          </a:p>
        </p:txBody>
      </p:sp>
      <p:sp>
        <p:nvSpPr>
          <p:cNvPr id="29" name="テキスト ボックス 28">
            <a:extLst>
              <a:ext uri="{FF2B5EF4-FFF2-40B4-BE49-F238E27FC236}">
                <a16:creationId xmlns:a16="http://schemas.microsoft.com/office/drawing/2014/main" id="{A82BB134-0FC5-DC09-80A4-2BB174783BF9}"/>
              </a:ext>
            </a:extLst>
          </p:cNvPr>
          <p:cNvSpPr txBox="1"/>
          <p:nvPr/>
        </p:nvSpPr>
        <p:spPr>
          <a:xfrm>
            <a:off x="454110" y="643789"/>
            <a:ext cx="5905042" cy="430887"/>
          </a:xfrm>
          <a:prstGeom prst="rect">
            <a:avLst/>
          </a:prstGeom>
          <a:noFill/>
        </p:spPr>
        <p:txBody>
          <a:bodyPr wrap="square">
            <a:spAutoFit/>
          </a:bodyPr>
          <a:lstStyle/>
          <a:p>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ユーザーごとの運用が可能となるよう、属性情報の項目として</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JAS</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に規定される項目を空欄で用意しています。</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9" name="スライド番号プレースホルダー 8">
            <a:extLst>
              <a:ext uri="{FF2B5EF4-FFF2-40B4-BE49-F238E27FC236}">
                <a16:creationId xmlns:a16="http://schemas.microsoft.com/office/drawing/2014/main" id="{22F0BE0B-0829-7B8F-5EBC-04F32FF73CB7}"/>
              </a:ext>
            </a:extLst>
          </p:cNvPr>
          <p:cNvSpPr>
            <a:spLocks noGrp="1"/>
          </p:cNvSpPr>
          <p:nvPr>
            <p:ph type="sldNum" sz="quarter" idx="12"/>
          </p:nvPr>
        </p:nvSpPr>
        <p:spPr/>
        <p:txBody>
          <a:bodyPr/>
          <a:lstStyle/>
          <a:p>
            <a:fld id="{E33108D8-1193-43E4-AB7C-C97D8F7F7169}" type="slidenum">
              <a:rPr kumimoji="1" lang="ja-JP" altLang="en-US" smtClean="0"/>
              <a:t>6</a:t>
            </a:fld>
            <a:endParaRPr kumimoji="1" lang="ja-JP" altLang="en-US"/>
          </a:p>
        </p:txBody>
      </p:sp>
    </p:spTree>
    <p:extLst>
      <p:ext uri="{BB962C8B-B14F-4D97-AF65-F5344CB8AC3E}">
        <p14:creationId xmlns:p14="http://schemas.microsoft.com/office/powerpoint/2010/main" val="374543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FFE7CE54-3787-6825-E273-0BE809914C41}"/>
              </a:ext>
            </a:extLst>
          </p:cNvPr>
          <p:cNvGraphicFramePr>
            <a:graphicFrameLocks noGrp="1"/>
          </p:cNvGraphicFramePr>
          <p:nvPr>
            <p:extLst>
              <p:ext uri="{D42A27DB-BD31-4B8C-83A1-F6EECF244321}">
                <p14:modId xmlns:p14="http://schemas.microsoft.com/office/powerpoint/2010/main" val="1432669387"/>
              </p:ext>
            </p:extLst>
          </p:nvPr>
        </p:nvGraphicFramePr>
        <p:xfrm>
          <a:off x="454110" y="1084100"/>
          <a:ext cx="5949780" cy="4526280"/>
        </p:xfrm>
        <a:graphic>
          <a:graphicData uri="http://schemas.openxmlformats.org/drawingml/2006/table">
            <a:tbl>
              <a:tblPr firstRow="1" bandRow="1">
                <a:tableStyleId>{5940675A-B579-460E-94D1-54222C63F5DA}</a:tableStyleId>
              </a:tblPr>
              <a:tblGrid>
                <a:gridCol w="648730">
                  <a:extLst>
                    <a:ext uri="{9D8B030D-6E8A-4147-A177-3AD203B41FA5}">
                      <a16:colId xmlns:a16="http://schemas.microsoft.com/office/drawing/2014/main" val="327650493"/>
                    </a:ext>
                  </a:extLst>
                </a:gridCol>
                <a:gridCol w="840259">
                  <a:extLst>
                    <a:ext uri="{9D8B030D-6E8A-4147-A177-3AD203B41FA5}">
                      <a16:colId xmlns:a16="http://schemas.microsoft.com/office/drawing/2014/main" val="349975397"/>
                    </a:ext>
                  </a:extLst>
                </a:gridCol>
                <a:gridCol w="1232587">
                  <a:extLst>
                    <a:ext uri="{9D8B030D-6E8A-4147-A177-3AD203B41FA5}">
                      <a16:colId xmlns:a16="http://schemas.microsoft.com/office/drawing/2014/main" val="1375889269"/>
                    </a:ext>
                  </a:extLst>
                </a:gridCol>
                <a:gridCol w="3228204">
                  <a:extLst>
                    <a:ext uri="{9D8B030D-6E8A-4147-A177-3AD203B41FA5}">
                      <a16:colId xmlns:a16="http://schemas.microsoft.com/office/drawing/2014/main" val="4020689427"/>
                    </a:ext>
                  </a:extLst>
                </a:gridCol>
              </a:tblGrid>
              <a:tr h="260728">
                <a:tc>
                  <a:txBody>
                    <a:bodyPr/>
                    <a:lstStyle/>
                    <a:p>
                      <a:r>
                        <a:rPr kumimoji="1" lang="ja-JP" altLang="en-US" sz="1050" dirty="0">
                          <a:latin typeface="ＭＳ Ｐゴシック" panose="020B0600070205080204" pitchFamily="50" charset="-128"/>
                          <a:ea typeface="ＭＳ Ｐゴシック" panose="020B0600070205080204" pitchFamily="50" charset="-128"/>
                        </a:rPr>
                        <a:t>短辺</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長辺</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材長</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調達が比較的容易な樹種と等級</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647534434"/>
                  </a:ext>
                </a:extLst>
              </a:tr>
              <a:tr h="260728">
                <a:tc>
                  <a:txBody>
                    <a:bodyPr/>
                    <a:lstStyle/>
                    <a:p>
                      <a:r>
                        <a:rPr kumimoji="1" lang="en-US" altLang="ja-JP" sz="1050" dirty="0">
                          <a:latin typeface="ＭＳ Ｐゴシック" panose="020B0600070205080204" pitchFamily="50" charset="-128"/>
                          <a:ea typeface="ＭＳ Ｐゴシック" panose="020B0600070205080204" pitchFamily="50" charset="-128"/>
                        </a:rPr>
                        <a:t>105</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105</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3000 / 4000 / </a:t>
                      </a:r>
                    </a:p>
                    <a:p>
                      <a:r>
                        <a:rPr kumimoji="1" lang="en-US" altLang="ja-JP" sz="1050" dirty="0">
                          <a:latin typeface="ＭＳ Ｐゴシック" panose="020B0600070205080204" pitchFamily="50" charset="-128"/>
                          <a:ea typeface="ＭＳ Ｐゴシック" panose="020B0600070205080204" pitchFamily="50" charset="-128"/>
                        </a:rPr>
                        <a:t>5000※ / 6000※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rowSpan="10">
                  <a:txBody>
                    <a:bodyPr/>
                    <a:lstStyle/>
                    <a:p>
                      <a:r>
                        <a:rPr kumimoji="1" lang="ja-JP" altLang="en-US" sz="1050" dirty="0">
                          <a:latin typeface="ＭＳ Ｐゴシック" panose="020B0600070205080204" pitchFamily="50" charset="-128"/>
                          <a:ea typeface="ＭＳ Ｐゴシック" panose="020B0600070205080204" pitchFamily="50" charset="-128"/>
                        </a:rPr>
                        <a:t>機械等級強度区分</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スギ：</a:t>
                      </a:r>
                      <a:r>
                        <a:rPr kumimoji="1" lang="en-US" altLang="ja-JP" sz="1050" dirty="0">
                          <a:latin typeface="ＭＳ Ｐゴシック" panose="020B0600070205080204" pitchFamily="50" charset="-128"/>
                          <a:ea typeface="ＭＳ Ｐゴシック" panose="020B0600070205080204" pitchFamily="50" charset="-128"/>
                        </a:rPr>
                        <a:t>E70,E90</a:t>
                      </a:r>
                    </a:p>
                    <a:p>
                      <a:r>
                        <a:rPr kumimoji="1" lang="ja-JP" altLang="en-US" sz="1050" dirty="0">
                          <a:latin typeface="ＭＳ Ｐゴシック" panose="020B0600070205080204" pitchFamily="50" charset="-128"/>
                          <a:ea typeface="ＭＳ Ｐゴシック" panose="020B0600070205080204" pitchFamily="50" charset="-128"/>
                        </a:rPr>
                        <a:t>ヒノキ、ベイツガ：</a:t>
                      </a:r>
                      <a:r>
                        <a:rPr kumimoji="1" lang="en-US" altLang="ja-JP" sz="1050" dirty="0">
                          <a:latin typeface="ＭＳ Ｐゴシック" panose="020B0600070205080204" pitchFamily="50" charset="-128"/>
                          <a:ea typeface="ＭＳ Ｐゴシック" panose="020B0600070205080204" pitchFamily="50" charset="-128"/>
                        </a:rPr>
                        <a:t>E90,E110</a:t>
                      </a:r>
                    </a:p>
                    <a:p>
                      <a:r>
                        <a:rPr kumimoji="1" lang="ja-JP" altLang="en-US" sz="1050" dirty="0">
                          <a:latin typeface="ＭＳ Ｐゴシック" panose="020B0600070205080204" pitchFamily="50" charset="-128"/>
                          <a:ea typeface="ＭＳ Ｐゴシック" panose="020B0600070205080204" pitchFamily="50" charset="-128"/>
                        </a:rPr>
                        <a:t>ベイマツ：</a:t>
                      </a:r>
                      <a:r>
                        <a:rPr kumimoji="1" lang="en-US" altLang="ja-JP" sz="1050" dirty="0">
                          <a:latin typeface="ＭＳ Ｐゴシック" panose="020B0600070205080204" pitchFamily="50" charset="-128"/>
                          <a:ea typeface="ＭＳ Ｐゴシック" panose="020B0600070205080204" pitchFamily="50" charset="-128"/>
                        </a:rPr>
                        <a:t>E110</a:t>
                      </a:r>
                    </a:p>
                    <a:p>
                      <a:endParaRPr kumimoji="1" lang="en-US" altLang="ja-JP" sz="1050" dirty="0">
                        <a:latin typeface="ＭＳ Ｐゴシック" panose="020B0600070205080204" pitchFamily="50" charset="-128"/>
                        <a:ea typeface="ＭＳ Ｐゴシック" panose="020B060007020508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a:t>
                      </a:r>
                      <a:r>
                        <a:rPr kumimoji="1" lang="ja-JP" altLang="en-US" sz="1050" dirty="0">
                          <a:latin typeface="ＭＳ Ｐゴシック" panose="020B0600070205080204" pitchFamily="50" charset="-128"/>
                          <a:ea typeface="ＭＳ Ｐゴシック" panose="020B0600070205080204" pitchFamily="50" charset="-128"/>
                        </a:rPr>
                        <a:t>ベイマツは</a:t>
                      </a:r>
                      <a:r>
                        <a:rPr kumimoji="1" lang="en-US" altLang="ja-JP" sz="1050" dirty="0">
                          <a:latin typeface="ＭＳ Ｐゴシック" panose="020B0600070205080204" pitchFamily="50" charset="-128"/>
                          <a:ea typeface="ＭＳ Ｐゴシック" panose="020B0600070205080204" pitchFamily="50" charset="-128"/>
                        </a:rPr>
                        <a:t>12m</a:t>
                      </a:r>
                      <a:r>
                        <a:rPr kumimoji="1" lang="ja-JP" altLang="en-US" sz="1050" dirty="0">
                          <a:latin typeface="ＭＳ Ｐゴシック" panose="020B0600070205080204" pitchFamily="50" charset="-128"/>
                          <a:ea typeface="ＭＳ Ｐゴシック" panose="020B0600070205080204" pitchFamily="50" charset="-128"/>
                        </a:rPr>
                        <a:t>の輸入原木をカットするため、、</a:t>
                      </a:r>
                      <a:r>
                        <a:rPr kumimoji="1" lang="en-US" altLang="ja-JP" sz="1050" dirty="0">
                          <a:latin typeface="ＭＳ Ｐゴシック" panose="020B0600070205080204" pitchFamily="50" charset="-128"/>
                          <a:ea typeface="ＭＳ Ｐゴシック" panose="020B0600070205080204" pitchFamily="50" charset="-128"/>
                        </a:rPr>
                        <a:t>3000 / 4000 / 5000 /6000 mm</a:t>
                      </a:r>
                      <a:r>
                        <a:rPr kumimoji="1" lang="ja-JP" altLang="en-US" sz="1050" dirty="0">
                          <a:latin typeface="ＭＳ Ｐゴシック" panose="020B0600070205080204" pitchFamily="50" charset="-128"/>
                          <a:ea typeface="ＭＳ Ｐゴシック" panose="020B0600070205080204" pitchFamily="50" charset="-128"/>
                        </a:rPr>
                        <a:t>の既製品が存在する</a:t>
                      </a:r>
                    </a:p>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03460043"/>
                  </a:ext>
                </a:extLst>
              </a:tr>
              <a:tr h="260728">
                <a:tc>
                  <a:txBody>
                    <a:bodyPr/>
                    <a:lstStyle/>
                    <a:p>
                      <a:r>
                        <a:rPr kumimoji="1" lang="en-US" altLang="ja-JP" sz="1050" dirty="0">
                          <a:latin typeface="ＭＳ Ｐゴシック" panose="020B0600070205080204" pitchFamily="50" charset="-128"/>
                          <a:ea typeface="ＭＳ Ｐゴシック" panose="020B0600070205080204" pitchFamily="50" charset="-128"/>
                        </a:rPr>
                        <a:t>105 / 120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120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3000 / 4000 / </a:t>
                      </a:r>
                    </a:p>
                    <a:p>
                      <a:r>
                        <a:rPr kumimoji="1" lang="en-US" altLang="ja-JP" sz="1050" dirty="0">
                          <a:latin typeface="ＭＳ Ｐゴシック" panose="020B0600070205080204" pitchFamily="50" charset="-128"/>
                          <a:ea typeface="ＭＳ Ｐゴシック" panose="020B0600070205080204" pitchFamily="50" charset="-128"/>
                        </a:rPr>
                        <a:t>5000※ / 6000※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5108182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105 / 120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150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3000 / 4000 / </a:t>
                      </a:r>
                    </a:p>
                    <a:p>
                      <a:r>
                        <a:rPr kumimoji="1" lang="en-US" altLang="ja-JP" sz="1050" dirty="0">
                          <a:latin typeface="ＭＳ Ｐゴシック" panose="020B0600070205080204" pitchFamily="50" charset="-128"/>
                          <a:ea typeface="ＭＳ Ｐゴシック" panose="020B0600070205080204" pitchFamily="50" charset="-128"/>
                        </a:rPr>
                        <a:t>5000※ / 6000※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105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5439189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105 / 120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180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3000 / 4000 / </a:t>
                      </a:r>
                    </a:p>
                    <a:p>
                      <a:r>
                        <a:rPr kumimoji="1" lang="en-US" altLang="ja-JP" sz="1050" dirty="0">
                          <a:latin typeface="ＭＳ Ｐゴシック" panose="020B0600070205080204" pitchFamily="50" charset="-128"/>
                          <a:ea typeface="ＭＳ Ｐゴシック" panose="020B0600070205080204" pitchFamily="50" charset="-128"/>
                        </a:rPr>
                        <a:t>5000※ / 6000※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99357132"/>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105 / 120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210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3000 / 4000 / </a:t>
                      </a:r>
                    </a:p>
                    <a:p>
                      <a:r>
                        <a:rPr kumimoji="1" lang="en-US" altLang="ja-JP" sz="1050" dirty="0">
                          <a:latin typeface="ＭＳ Ｐゴシック" panose="020B0600070205080204" pitchFamily="50" charset="-128"/>
                          <a:ea typeface="ＭＳ Ｐゴシック" panose="020B0600070205080204" pitchFamily="50" charset="-128"/>
                        </a:rPr>
                        <a:t>5000※ / 6000※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727745093"/>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105 / 120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240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3000 / 4000 / </a:t>
                      </a:r>
                    </a:p>
                    <a:p>
                      <a:r>
                        <a:rPr kumimoji="1" lang="en-US" altLang="ja-JP" sz="1050" dirty="0">
                          <a:latin typeface="ＭＳ Ｐゴシック" panose="020B0600070205080204" pitchFamily="50" charset="-128"/>
                          <a:ea typeface="ＭＳ Ｐゴシック" panose="020B0600070205080204" pitchFamily="50" charset="-128"/>
                        </a:rPr>
                        <a:t>5000※ / 6000※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478612561"/>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105 / 120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270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3000 / 4000 / </a:t>
                      </a:r>
                    </a:p>
                    <a:p>
                      <a:r>
                        <a:rPr kumimoji="1" lang="en-US" altLang="ja-JP" sz="1050" dirty="0">
                          <a:latin typeface="ＭＳ Ｐゴシック" panose="020B0600070205080204" pitchFamily="50" charset="-128"/>
                          <a:ea typeface="ＭＳ Ｐゴシック" panose="020B0600070205080204" pitchFamily="50" charset="-128"/>
                        </a:rPr>
                        <a:t>5000※ / 6000※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616705267"/>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105 / 120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3000 / 4000 / </a:t>
                      </a:r>
                    </a:p>
                    <a:p>
                      <a:r>
                        <a:rPr kumimoji="1" lang="en-US" altLang="ja-JP" sz="1050" dirty="0">
                          <a:latin typeface="ＭＳ Ｐゴシック" panose="020B0600070205080204" pitchFamily="50" charset="-128"/>
                          <a:ea typeface="ＭＳ Ｐゴシック" panose="020B0600070205080204" pitchFamily="50" charset="-128"/>
                        </a:rPr>
                        <a:t>5000※ / 6000※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874960961"/>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105 / 120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330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3000 / 4000 / </a:t>
                      </a:r>
                    </a:p>
                    <a:p>
                      <a:r>
                        <a:rPr kumimoji="1" lang="en-US" altLang="ja-JP" sz="1050" dirty="0">
                          <a:latin typeface="ＭＳ Ｐゴシック" panose="020B0600070205080204" pitchFamily="50" charset="-128"/>
                          <a:ea typeface="ＭＳ Ｐゴシック" panose="020B0600070205080204" pitchFamily="50" charset="-128"/>
                        </a:rPr>
                        <a:t>5000※ / 6000※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191723007"/>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105 / 120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360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3000 / 4000 / </a:t>
                      </a:r>
                    </a:p>
                    <a:p>
                      <a:r>
                        <a:rPr kumimoji="1" lang="en-US" altLang="ja-JP" sz="1050" dirty="0">
                          <a:latin typeface="ＭＳ Ｐゴシック" panose="020B0600070205080204" pitchFamily="50" charset="-128"/>
                          <a:ea typeface="ＭＳ Ｐゴシック" panose="020B0600070205080204" pitchFamily="50" charset="-128"/>
                        </a:rPr>
                        <a:t>5000※ / 6000※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8203038"/>
                  </a:ext>
                </a:extLst>
              </a:tr>
            </a:tbl>
          </a:graphicData>
        </a:graphic>
      </p:graphicFrame>
      <p:sp>
        <p:nvSpPr>
          <p:cNvPr id="6" name="テキスト ボックス 5">
            <a:extLst>
              <a:ext uri="{FF2B5EF4-FFF2-40B4-BE49-F238E27FC236}">
                <a16:creationId xmlns:a16="http://schemas.microsoft.com/office/drawing/2014/main" id="{40A00C9D-D5D6-3C6C-8353-CACA6A9976AA}"/>
              </a:ext>
            </a:extLst>
          </p:cNvPr>
          <p:cNvSpPr txBox="1"/>
          <p:nvPr/>
        </p:nvSpPr>
        <p:spPr>
          <a:xfrm>
            <a:off x="454110" y="776323"/>
            <a:ext cx="2877711" cy="307777"/>
          </a:xfrm>
          <a:prstGeom prst="rect">
            <a:avLst/>
          </a:prstGeom>
          <a:noFill/>
        </p:spPr>
        <p:txBody>
          <a:bodyPr wrap="none" rtlCol="0">
            <a:spAutoFit/>
          </a:bodyPr>
          <a:lstStyle/>
          <a:p>
            <a:r>
              <a:rPr kumimoji="1" lang="ja-JP" altLang="en-US" sz="1400" b="1" dirty="0">
                <a:solidFill>
                  <a:schemeClr val="bg1">
                    <a:lumMod val="50000"/>
                  </a:schemeClr>
                </a:solidFill>
              </a:rPr>
              <a:t>部材寸法の例（サンプルデータ）</a:t>
            </a:r>
          </a:p>
        </p:txBody>
      </p:sp>
      <p:sp>
        <p:nvSpPr>
          <p:cNvPr id="7" name="テキスト ボックス 6">
            <a:extLst>
              <a:ext uri="{FF2B5EF4-FFF2-40B4-BE49-F238E27FC236}">
                <a16:creationId xmlns:a16="http://schemas.microsoft.com/office/drawing/2014/main" id="{571A9C72-9CB1-4D23-B8A3-E8FFAE952740}"/>
              </a:ext>
            </a:extLst>
          </p:cNvPr>
          <p:cNvSpPr txBox="1"/>
          <p:nvPr/>
        </p:nvSpPr>
        <p:spPr>
          <a:xfrm>
            <a:off x="454110" y="5758502"/>
            <a:ext cx="1800493" cy="307777"/>
          </a:xfrm>
          <a:prstGeom prst="rect">
            <a:avLst/>
          </a:prstGeom>
          <a:noFill/>
        </p:spPr>
        <p:txBody>
          <a:bodyPr wrap="none" rtlCol="0">
            <a:spAutoFit/>
          </a:bodyPr>
          <a:lstStyle/>
          <a:p>
            <a:r>
              <a:rPr kumimoji="1" lang="ja-JP" altLang="en-US" sz="1400" b="1" dirty="0">
                <a:solidFill>
                  <a:schemeClr val="bg1">
                    <a:lumMod val="50000"/>
                  </a:schemeClr>
                </a:solidFill>
              </a:rPr>
              <a:t>設計者への注意事項</a:t>
            </a:r>
          </a:p>
        </p:txBody>
      </p:sp>
      <p:sp>
        <p:nvSpPr>
          <p:cNvPr id="8" name="テキスト ボックス 7">
            <a:extLst>
              <a:ext uri="{FF2B5EF4-FFF2-40B4-BE49-F238E27FC236}">
                <a16:creationId xmlns:a16="http://schemas.microsoft.com/office/drawing/2014/main" id="{289DBA78-199F-DE70-70AF-F3F6F5A90640}"/>
              </a:ext>
            </a:extLst>
          </p:cNvPr>
          <p:cNvSpPr txBox="1"/>
          <p:nvPr/>
        </p:nvSpPr>
        <p:spPr>
          <a:xfrm>
            <a:off x="454110" y="193472"/>
            <a:ext cx="1338828" cy="369332"/>
          </a:xfrm>
          <a:prstGeom prst="rect">
            <a:avLst/>
          </a:prstGeom>
          <a:noFill/>
        </p:spPr>
        <p:txBody>
          <a:bodyPr wrap="none" rtlCol="0">
            <a:spAutoFit/>
          </a:bodyPr>
          <a:lstStyle/>
          <a:p>
            <a:r>
              <a:rPr kumimoji="1" lang="ja-JP" altLang="en-US" b="1" dirty="0">
                <a:solidFill>
                  <a:schemeClr val="bg1">
                    <a:lumMod val="50000"/>
                  </a:schemeClr>
                </a:solidFill>
              </a:rPr>
              <a:t>構造用製材</a:t>
            </a:r>
          </a:p>
        </p:txBody>
      </p:sp>
      <p:cxnSp>
        <p:nvCxnSpPr>
          <p:cNvPr id="10" name="直線コネクタ 9">
            <a:extLst>
              <a:ext uri="{FF2B5EF4-FFF2-40B4-BE49-F238E27FC236}">
                <a16:creationId xmlns:a16="http://schemas.microsoft.com/office/drawing/2014/main" id="{A80E8207-53A8-51D4-1240-E560BBE11B2F}"/>
              </a:ext>
            </a:extLst>
          </p:cNvPr>
          <p:cNvCxnSpPr>
            <a:cxnSpLocks/>
          </p:cNvCxnSpPr>
          <p:nvPr/>
        </p:nvCxnSpPr>
        <p:spPr>
          <a:xfrm>
            <a:off x="454110" y="562804"/>
            <a:ext cx="594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B8840419-ED74-AB67-43E7-2B945D0ADA6A}"/>
              </a:ext>
            </a:extLst>
          </p:cNvPr>
          <p:cNvSpPr txBox="1"/>
          <p:nvPr/>
        </p:nvSpPr>
        <p:spPr>
          <a:xfrm>
            <a:off x="454111" y="6066279"/>
            <a:ext cx="5949780" cy="1546577"/>
          </a:xfrm>
          <a:prstGeom prst="rect">
            <a:avLst/>
          </a:prstGeom>
          <a:noFill/>
        </p:spPr>
        <p:txBody>
          <a:bodyPr wrap="square" rtlCol="0">
            <a:spAutoFit/>
          </a:bodyPr>
          <a:lstStyle/>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上記に挙げた樹種及び強度等級は</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一般流通材の一例とする。</a:t>
            </a:r>
            <a:endParaRPr kumimoji="1"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部材寸法や樹種など、これらの仕様から外れる場合は特注品となる可能性があり、調達のリードタイムが特に大きくなると想定されるため、採用を検討している場合はプレカット事業者等への納期確認をしておくとよい。</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断面寸法・材長の大きい部材は製造が出来ない恐れがある。</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地域によって採れる樹種や等級が異なり、また上記の表に記載しているサイズであっても、製造が困難な場合がある為、地域産材の使用にあたっては注意が必要。</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乾燥処理における</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SD15</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をあつかう製材所は限られている為注意が必要。</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buFont typeface="Arial" panose="020B0604020202020204" pitchFamily="34" charset="0"/>
              <a:buChar char="•"/>
            </a:pP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JAS</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認証工場は「もりんく」</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hlinkClick r:id="rId2"/>
              </a:rPr>
              <a:t>https://molink.jp/</a:t>
            </a:r>
            <a:r>
              <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1050" dirty="0">
                <a:latin typeface="ＭＳ Ｐゴシック" panose="020B0600070205080204" pitchFamily="50" charset="-128"/>
                <a:ea typeface="ＭＳ Ｐゴシック" panose="020B0600070205080204" pitchFamily="50" charset="-128"/>
                <a:cs typeface="Times New Roman" panose="02020603050405020304" pitchFamily="18" charset="0"/>
              </a:rPr>
              <a:t>での検索が可能。</a:t>
            </a:r>
            <a:endPar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 name="スライド番号プレースホルダー 1">
            <a:extLst>
              <a:ext uri="{FF2B5EF4-FFF2-40B4-BE49-F238E27FC236}">
                <a16:creationId xmlns:a16="http://schemas.microsoft.com/office/drawing/2014/main" id="{CFEB9E7A-F503-D730-2E88-7E8818BD70F5}"/>
              </a:ext>
            </a:extLst>
          </p:cNvPr>
          <p:cNvSpPr>
            <a:spLocks noGrp="1"/>
          </p:cNvSpPr>
          <p:nvPr>
            <p:ph type="sldNum" sz="quarter" idx="12"/>
          </p:nvPr>
        </p:nvSpPr>
        <p:spPr/>
        <p:txBody>
          <a:bodyPr/>
          <a:lstStyle/>
          <a:p>
            <a:fld id="{E33108D8-1193-43E4-AB7C-C97D8F7F7169}" type="slidenum">
              <a:rPr kumimoji="1" lang="ja-JP" altLang="en-US" smtClean="0"/>
              <a:t>7</a:t>
            </a:fld>
            <a:endParaRPr kumimoji="1" lang="ja-JP" altLang="en-US"/>
          </a:p>
        </p:txBody>
      </p:sp>
    </p:spTree>
    <p:extLst>
      <p:ext uri="{BB962C8B-B14F-4D97-AF65-F5344CB8AC3E}">
        <p14:creationId xmlns:p14="http://schemas.microsoft.com/office/powerpoint/2010/main" val="4029388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FFE7CE54-3787-6825-E273-0BE809914C41}"/>
              </a:ext>
            </a:extLst>
          </p:cNvPr>
          <p:cNvGraphicFramePr>
            <a:graphicFrameLocks noGrp="1"/>
          </p:cNvGraphicFramePr>
          <p:nvPr>
            <p:extLst>
              <p:ext uri="{D42A27DB-BD31-4B8C-83A1-F6EECF244321}">
                <p14:modId xmlns:p14="http://schemas.microsoft.com/office/powerpoint/2010/main" val="1881158678"/>
              </p:ext>
            </p:extLst>
          </p:nvPr>
        </p:nvGraphicFramePr>
        <p:xfrm>
          <a:off x="454110" y="1084101"/>
          <a:ext cx="5949780" cy="6434812"/>
        </p:xfrm>
        <a:graphic>
          <a:graphicData uri="http://schemas.openxmlformats.org/drawingml/2006/table">
            <a:tbl>
              <a:tblPr firstRow="1" bandRow="1">
                <a:tableStyleId>{5940675A-B579-460E-94D1-54222C63F5DA}</a:tableStyleId>
              </a:tblPr>
              <a:tblGrid>
                <a:gridCol w="648730">
                  <a:extLst>
                    <a:ext uri="{9D8B030D-6E8A-4147-A177-3AD203B41FA5}">
                      <a16:colId xmlns:a16="http://schemas.microsoft.com/office/drawing/2014/main" val="327650493"/>
                    </a:ext>
                  </a:extLst>
                </a:gridCol>
                <a:gridCol w="840259">
                  <a:extLst>
                    <a:ext uri="{9D8B030D-6E8A-4147-A177-3AD203B41FA5}">
                      <a16:colId xmlns:a16="http://schemas.microsoft.com/office/drawing/2014/main" val="349975397"/>
                    </a:ext>
                  </a:extLst>
                </a:gridCol>
                <a:gridCol w="1244944">
                  <a:extLst>
                    <a:ext uri="{9D8B030D-6E8A-4147-A177-3AD203B41FA5}">
                      <a16:colId xmlns:a16="http://schemas.microsoft.com/office/drawing/2014/main" val="1375889269"/>
                    </a:ext>
                  </a:extLst>
                </a:gridCol>
                <a:gridCol w="3215847">
                  <a:extLst>
                    <a:ext uri="{9D8B030D-6E8A-4147-A177-3AD203B41FA5}">
                      <a16:colId xmlns:a16="http://schemas.microsoft.com/office/drawing/2014/main" val="4020689427"/>
                    </a:ext>
                  </a:extLst>
                </a:gridCol>
              </a:tblGrid>
              <a:tr h="296879">
                <a:tc>
                  <a:txBody>
                    <a:bodyPr/>
                    <a:lstStyle/>
                    <a:p>
                      <a:r>
                        <a:rPr kumimoji="1" lang="ja-JP" altLang="en-US" sz="900" dirty="0">
                          <a:latin typeface="ＭＳ Ｐゴシック" panose="020B0600070205080204" pitchFamily="50" charset="-128"/>
                          <a:ea typeface="ＭＳ Ｐゴシック" panose="020B0600070205080204" pitchFamily="50" charset="-128"/>
                        </a:rPr>
                        <a:t>短辺</a:t>
                      </a:r>
                      <a:r>
                        <a:rPr kumimoji="1" lang="en-US" altLang="ja-JP" sz="900" dirty="0">
                          <a:latin typeface="ＭＳ Ｐゴシック" panose="020B0600070205080204" pitchFamily="50" charset="-128"/>
                          <a:ea typeface="ＭＳ Ｐゴシック" panose="020B0600070205080204" pitchFamily="50" charset="-128"/>
                        </a:rPr>
                        <a:t>[mm]</a:t>
                      </a: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r>
                        <a:rPr kumimoji="1" lang="ja-JP" altLang="en-US" sz="900" dirty="0">
                          <a:latin typeface="ＭＳ Ｐゴシック" panose="020B0600070205080204" pitchFamily="50" charset="-128"/>
                          <a:ea typeface="ＭＳ Ｐゴシック" panose="020B0600070205080204" pitchFamily="50" charset="-128"/>
                        </a:rPr>
                        <a:t>長辺</a:t>
                      </a:r>
                      <a:r>
                        <a:rPr kumimoji="1" lang="en-US" altLang="ja-JP" sz="900" dirty="0">
                          <a:latin typeface="ＭＳ Ｐゴシック" panose="020B0600070205080204" pitchFamily="50" charset="-128"/>
                          <a:ea typeface="ＭＳ Ｐゴシック" panose="020B0600070205080204" pitchFamily="50" charset="-128"/>
                        </a:rPr>
                        <a:t>[mm]</a:t>
                      </a: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r>
                        <a:rPr kumimoji="1" lang="ja-JP" altLang="en-US" sz="900" dirty="0">
                          <a:latin typeface="ＭＳ Ｐゴシック" panose="020B0600070205080204" pitchFamily="50" charset="-128"/>
                          <a:ea typeface="ＭＳ Ｐゴシック" panose="020B0600070205080204" pitchFamily="50" charset="-128"/>
                        </a:rPr>
                        <a:t>材長</a:t>
                      </a:r>
                      <a:r>
                        <a:rPr kumimoji="1" lang="en-US" altLang="ja-JP" sz="900" dirty="0">
                          <a:latin typeface="ＭＳ Ｐゴシック" panose="020B0600070205080204" pitchFamily="50" charset="-128"/>
                          <a:ea typeface="ＭＳ Ｐゴシック" panose="020B0600070205080204" pitchFamily="50" charset="-128"/>
                        </a:rPr>
                        <a:t>[mm]</a:t>
                      </a: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r>
                        <a:rPr kumimoji="1" lang="ja-JP" altLang="en-US" sz="900" dirty="0">
                          <a:latin typeface="ＭＳ Ｐゴシック" panose="020B0600070205080204" pitchFamily="50" charset="-128"/>
                          <a:ea typeface="ＭＳ Ｐゴシック" panose="020B0600070205080204" pitchFamily="50" charset="-128"/>
                        </a:rPr>
                        <a:t>調達が比較的容易な樹種と等級</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647534434"/>
                  </a:ext>
                </a:extLst>
              </a:tr>
              <a:tr h="272139">
                <a:tc>
                  <a:txBody>
                    <a:bodyPr/>
                    <a:lstStyle/>
                    <a:p>
                      <a:pPr algn="l" fontAlgn="ct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105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105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2700 / 2850 / 2980 / 3985 / 5985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同一等級集成材</a:t>
                      </a:r>
                      <a:b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スプルース</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オウシュウアカマツ：</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E95-F315)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03460043"/>
                  </a:ext>
                </a:extLst>
              </a:tr>
              <a:tr h="272139">
                <a:tc>
                  <a:txBody>
                    <a:bodyPr/>
                    <a:lstStyle/>
                    <a:p>
                      <a:pPr algn="l" fontAlgn="ct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105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105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2850 /2980 /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同一等級集成材</a:t>
                      </a:r>
                      <a:b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スギ：</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E65-F255)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51081824"/>
                  </a:ext>
                </a:extLst>
              </a:tr>
              <a:tr h="272139">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120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120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2850 / 2980 / 3985 / 5985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ＭＳ Ｐゴシック" panose="020B0600070205080204" pitchFamily="50" charset="-128"/>
                          <a:ea typeface="ＭＳ Ｐゴシック" panose="020B0600070205080204" pitchFamily="50" charset="-128"/>
                        </a:rPr>
                        <a:t>同一等級集成材</a:t>
                      </a:r>
                      <a:br>
                        <a:rPr lang="ja-JP" altLang="en-US" sz="1050" b="0" i="0" u="none" strike="noStrike">
                          <a:solidFill>
                            <a:srgbClr val="000000"/>
                          </a:solidFill>
                          <a:effectLst/>
                          <a:latin typeface="ＭＳ Ｐゴシック" panose="020B0600070205080204" pitchFamily="50" charset="-128"/>
                          <a:ea typeface="ＭＳ Ｐゴシック" panose="020B0600070205080204" pitchFamily="50" charset="-128"/>
                        </a:rPr>
                      </a:b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a:solidFill>
                            <a:srgbClr val="000000"/>
                          </a:solidFill>
                          <a:effectLst/>
                          <a:latin typeface="ＭＳ Ｐゴシック" panose="020B0600070205080204" pitchFamily="50" charset="-128"/>
                          <a:ea typeface="ＭＳ Ｐゴシック" panose="020B0600070205080204" pitchFamily="50" charset="-128"/>
                        </a:rPr>
                        <a:t>スプルース</a:t>
                      </a: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a:solidFill>
                            <a:srgbClr val="000000"/>
                          </a:solidFill>
                          <a:effectLst/>
                          <a:latin typeface="ＭＳ Ｐゴシック" panose="020B0600070205080204" pitchFamily="50" charset="-128"/>
                          <a:ea typeface="ＭＳ Ｐゴシック" panose="020B0600070205080204" pitchFamily="50" charset="-128"/>
                        </a:rPr>
                        <a:t>オウシュウアカマツ：</a:t>
                      </a: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E95-F315)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54391894"/>
                  </a:ext>
                </a:extLst>
              </a:tr>
              <a:tr h="470058">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120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120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2980 / 3980/ 4980 / 5980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同一等級集成材</a:t>
                      </a:r>
                      <a:b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スギ：</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E65-F255)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8157074"/>
                  </a:ext>
                </a:extLst>
              </a:tr>
              <a:tr h="173179">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105 / 120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105</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120</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150</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180</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210</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240</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270</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300</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330</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360</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390</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450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2980 / 3980 / 4980 /5980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異等級集成材</a:t>
                      </a:r>
                      <a:b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ベイマツ：</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E120-F330)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99357132"/>
                  </a:ext>
                </a:extLst>
              </a:tr>
              <a:tr h="173179">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105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120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2980 / 3985 / 5985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異等級集成材</a:t>
                      </a:r>
                      <a:b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オウシュウアカマツ：</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E105-F300)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727745093"/>
                  </a:ext>
                </a:extLst>
              </a:tr>
              <a:tr h="173179">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105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150 / 180 / 210 / 240 / 270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2750 / 2985 / 3650 / 3985 / 4600 / 4985/ 5985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異等級集成材</a:t>
                      </a:r>
                      <a:b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オウシュウアカマツ：</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E105-F300)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478612561"/>
                  </a:ext>
                </a:extLst>
              </a:tr>
              <a:tr h="470058">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105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300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2985 / 3650 / 3985 / 4600 / 4985 /  5985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異等級集成材</a:t>
                      </a:r>
                      <a:b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オウシュウアカマツ：</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E105-F300)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616705267"/>
                  </a:ext>
                </a:extLst>
              </a:tr>
              <a:tr h="470058">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105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330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2985 / 3650 / 3985 / 4985 /  5985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ＭＳ Ｐゴシック" panose="020B0600070205080204" pitchFamily="50" charset="-128"/>
                          <a:ea typeface="ＭＳ Ｐゴシック" panose="020B0600070205080204" pitchFamily="50" charset="-128"/>
                        </a:rPr>
                        <a:t>異等級集成材</a:t>
                      </a:r>
                      <a:br>
                        <a:rPr lang="ja-JP" altLang="en-US" sz="1050" b="0" i="0" u="none" strike="noStrike">
                          <a:solidFill>
                            <a:srgbClr val="000000"/>
                          </a:solidFill>
                          <a:effectLst/>
                          <a:latin typeface="ＭＳ Ｐゴシック" panose="020B0600070205080204" pitchFamily="50" charset="-128"/>
                          <a:ea typeface="ＭＳ Ｐゴシック" panose="020B0600070205080204" pitchFamily="50" charset="-128"/>
                        </a:rPr>
                      </a:b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a:solidFill>
                            <a:srgbClr val="000000"/>
                          </a:solidFill>
                          <a:effectLst/>
                          <a:latin typeface="ＭＳ Ｐゴシック" panose="020B0600070205080204" pitchFamily="50" charset="-128"/>
                          <a:ea typeface="ＭＳ Ｐゴシック" panose="020B0600070205080204" pitchFamily="50" charset="-128"/>
                        </a:rPr>
                        <a:t>オウシュウアカマツ：</a:t>
                      </a: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E105-F300)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53207869"/>
                  </a:ext>
                </a:extLst>
              </a:tr>
              <a:tr h="371099">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105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360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3650 / 3985 / 4985 / 5985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異等級集成材</a:t>
                      </a:r>
                      <a:b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オウシュウアカマツ：</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E105-F300)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191723007"/>
                  </a:ext>
                </a:extLst>
              </a:tr>
              <a:tr h="470058">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105</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390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3985 / 4985 / 5985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異等級集成材</a:t>
                      </a:r>
                      <a:b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オウシュウアカマツ：</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E105-F300) </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8203038"/>
                  </a:ext>
                </a:extLst>
              </a:tr>
              <a:tr h="272139">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150 / 180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600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7200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大断面集成材の一例　</a:t>
                      </a:r>
                      <a:b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異等級集成材</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カラマツ</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:E95-F270)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59641518"/>
                  </a:ext>
                </a:extLst>
              </a:tr>
              <a:tr h="371099">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180 / 210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750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n-US" altLang="ja-JP" sz="1050" b="0" i="0" u="none" strike="noStrike">
                          <a:solidFill>
                            <a:srgbClr val="000000"/>
                          </a:solidFill>
                          <a:effectLst/>
                          <a:latin typeface="ＭＳ Ｐゴシック" panose="020B0600070205080204" pitchFamily="50" charset="-128"/>
                          <a:ea typeface="ＭＳ Ｐゴシック" panose="020B0600070205080204" pitchFamily="50" charset="-128"/>
                        </a:rPr>
                        <a:t>7200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大断面集成材の一例　</a:t>
                      </a:r>
                      <a:b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異等級集成材</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rPr>
                        <a:t>カラマツ</a:t>
                      </a:r>
                      <a:r>
                        <a:rPr lang="en-US" altLang="ja-JP" sz="1050" b="0" i="0" u="none" strike="noStrike" dirty="0">
                          <a:solidFill>
                            <a:srgbClr val="000000"/>
                          </a:solidFill>
                          <a:effectLst/>
                          <a:latin typeface="ＭＳ Ｐゴシック" panose="020B0600070205080204" pitchFamily="50" charset="-128"/>
                          <a:ea typeface="ＭＳ Ｐゴシック" panose="020B0600070205080204" pitchFamily="50" charset="-128"/>
                        </a:rPr>
                        <a:t>:E95-F270)</a:t>
                      </a:r>
                    </a:p>
                  </a:txBody>
                  <a:tcPr marL="114300"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206357202"/>
                  </a:ext>
                </a:extLst>
              </a:tr>
            </a:tbl>
          </a:graphicData>
        </a:graphic>
      </p:graphicFrame>
      <p:sp>
        <p:nvSpPr>
          <p:cNvPr id="6" name="テキスト ボックス 5">
            <a:extLst>
              <a:ext uri="{FF2B5EF4-FFF2-40B4-BE49-F238E27FC236}">
                <a16:creationId xmlns:a16="http://schemas.microsoft.com/office/drawing/2014/main" id="{40A00C9D-D5D6-3C6C-8353-CACA6A9976AA}"/>
              </a:ext>
            </a:extLst>
          </p:cNvPr>
          <p:cNvSpPr txBox="1"/>
          <p:nvPr/>
        </p:nvSpPr>
        <p:spPr>
          <a:xfrm>
            <a:off x="454110" y="776323"/>
            <a:ext cx="2877711" cy="307777"/>
          </a:xfrm>
          <a:prstGeom prst="rect">
            <a:avLst/>
          </a:prstGeom>
          <a:noFill/>
        </p:spPr>
        <p:txBody>
          <a:bodyPr wrap="none" rtlCol="0">
            <a:spAutoFit/>
          </a:bodyPr>
          <a:lstStyle/>
          <a:p>
            <a:r>
              <a:rPr kumimoji="1" lang="ja-JP" altLang="en-US" sz="1400" b="1" dirty="0">
                <a:solidFill>
                  <a:schemeClr val="bg1">
                    <a:lumMod val="50000"/>
                  </a:schemeClr>
                </a:solidFill>
              </a:rPr>
              <a:t>部材寸法の例（サンプルデータ）</a:t>
            </a:r>
          </a:p>
        </p:txBody>
      </p:sp>
      <p:sp>
        <p:nvSpPr>
          <p:cNvPr id="7" name="テキスト ボックス 6">
            <a:extLst>
              <a:ext uri="{FF2B5EF4-FFF2-40B4-BE49-F238E27FC236}">
                <a16:creationId xmlns:a16="http://schemas.microsoft.com/office/drawing/2014/main" id="{571A9C72-9CB1-4D23-B8A3-E8FFAE952740}"/>
              </a:ext>
            </a:extLst>
          </p:cNvPr>
          <p:cNvSpPr txBox="1"/>
          <p:nvPr/>
        </p:nvSpPr>
        <p:spPr>
          <a:xfrm>
            <a:off x="454110" y="7732432"/>
            <a:ext cx="1800493" cy="307777"/>
          </a:xfrm>
          <a:prstGeom prst="rect">
            <a:avLst/>
          </a:prstGeom>
          <a:noFill/>
        </p:spPr>
        <p:txBody>
          <a:bodyPr wrap="none" rtlCol="0">
            <a:spAutoFit/>
          </a:bodyPr>
          <a:lstStyle/>
          <a:p>
            <a:r>
              <a:rPr kumimoji="1" lang="ja-JP" altLang="en-US" sz="1400" b="1" dirty="0">
                <a:solidFill>
                  <a:schemeClr val="bg1">
                    <a:lumMod val="50000"/>
                  </a:schemeClr>
                </a:solidFill>
              </a:rPr>
              <a:t>設計者への注意事項</a:t>
            </a:r>
          </a:p>
        </p:txBody>
      </p:sp>
      <p:sp>
        <p:nvSpPr>
          <p:cNvPr id="8" name="テキスト ボックス 7">
            <a:extLst>
              <a:ext uri="{FF2B5EF4-FFF2-40B4-BE49-F238E27FC236}">
                <a16:creationId xmlns:a16="http://schemas.microsoft.com/office/drawing/2014/main" id="{289DBA78-199F-DE70-70AF-F3F6F5A90640}"/>
              </a:ext>
            </a:extLst>
          </p:cNvPr>
          <p:cNvSpPr txBox="1"/>
          <p:nvPr/>
        </p:nvSpPr>
        <p:spPr>
          <a:xfrm>
            <a:off x="454110" y="193472"/>
            <a:ext cx="1569660" cy="369332"/>
          </a:xfrm>
          <a:prstGeom prst="rect">
            <a:avLst/>
          </a:prstGeom>
          <a:noFill/>
        </p:spPr>
        <p:txBody>
          <a:bodyPr wrap="none" rtlCol="0">
            <a:spAutoFit/>
          </a:bodyPr>
          <a:lstStyle/>
          <a:p>
            <a:r>
              <a:rPr kumimoji="1" lang="ja-JP" altLang="en-US" b="1" dirty="0">
                <a:solidFill>
                  <a:schemeClr val="bg1">
                    <a:lumMod val="50000"/>
                  </a:schemeClr>
                </a:solidFill>
              </a:rPr>
              <a:t>構造用集成材</a:t>
            </a:r>
          </a:p>
        </p:txBody>
      </p:sp>
      <p:cxnSp>
        <p:nvCxnSpPr>
          <p:cNvPr id="10" name="直線コネクタ 9">
            <a:extLst>
              <a:ext uri="{FF2B5EF4-FFF2-40B4-BE49-F238E27FC236}">
                <a16:creationId xmlns:a16="http://schemas.microsoft.com/office/drawing/2014/main" id="{A80E8207-53A8-51D4-1240-E560BBE11B2F}"/>
              </a:ext>
            </a:extLst>
          </p:cNvPr>
          <p:cNvCxnSpPr>
            <a:cxnSpLocks/>
          </p:cNvCxnSpPr>
          <p:nvPr/>
        </p:nvCxnSpPr>
        <p:spPr>
          <a:xfrm>
            <a:off x="454110" y="562804"/>
            <a:ext cx="594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B8840419-ED74-AB67-43E7-2B945D0ADA6A}"/>
              </a:ext>
            </a:extLst>
          </p:cNvPr>
          <p:cNvSpPr txBox="1"/>
          <p:nvPr/>
        </p:nvSpPr>
        <p:spPr>
          <a:xfrm>
            <a:off x="454110" y="8040209"/>
            <a:ext cx="5949780" cy="1546577"/>
          </a:xfrm>
          <a:prstGeom prst="rect">
            <a:avLst/>
          </a:prstGeom>
          <a:noFill/>
        </p:spPr>
        <p:txBody>
          <a:bodyPr wrap="square" rtlCol="0">
            <a:spAutoFit/>
          </a:bodyPr>
          <a:lstStyle/>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上記に挙げた樹種及び強度等級は、概ね各工場にて生産可能なものの一例である。</a:t>
            </a:r>
          </a:p>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これらの仕様から外れる場合でも、集成材メーカーの製造可能範囲に応じて強度の高いものや部材寸法の大きいもの・変則的なものも受注生産により対応が可能。</a:t>
            </a:r>
          </a:p>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大断面集成材については加工・建方をメーカーが一貫して行うことも可能。</a:t>
            </a:r>
          </a:p>
          <a:p>
            <a:pPr marL="171450" indent="-171450">
              <a:buFont typeface="Arial" panose="020B0604020202020204" pitchFamily="34" charset="0"/>
              <a:buChar char="•"/>
            </a:pP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ＪＡＳの検査方法の表示については、ＪＡＳに規定された標準的な試験方法によって検査を行っている場合、表示を省略できることとされている。「曲げＡ試験」と表示のあるものは、検査方法に実大曲げ試験（破壊試験）を採り入れていることを示している。いずれの検査方法もＪＡＳ上は同等である。</a:t>
            </a:r>
          </a:p>
          <a:p>
            <a:pPr marL="171450" indent="-171450">
              <a:buFont typeface="Arial" panose="020B0604020202020204" pitchFamily="34" charset="0"/>
              <a:buChar char="•"/>
            </a:pPr>
            <a:r>
              <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JAS</a:t>
            </a: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認証工場ごとの生産品目（異等級／同一等級別、強度等級別、樹種別、寸法別）は「日本集成材工業協同組合」 サイト</a:t>
            </a:r>
            <a:r>
              <a:rPr lang="en-US" altLang="ja-JP"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(https://www.syuseizai.com/ko-item/)</a:t>
            </a:r>
            <a:r>
              <a:rPr lang="ja-JP" altLang="en-US" sz="10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での検索が可能。</a:t>
            </a:r>
            <a:endParaRPr lang="en-US" altLang="ja-JP" sz="105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 name="スライド番号プレースホルダー 1">
            <a:extLst>
              <a:ext uri="{FF2B5EF4-FFF2-40B4-BE49-F238E27FC236}">
                <a16:creationId xmlns:a16="http://schemas.microsoft.com/office/drawing/2014/main" id="{B5D3C9D4-5418-51D3-DD3A-611BE5C502AE}"/>
              </a:ext>
            </a:extLst>
          </p:cNvPr>
          <p:cNvSpPr>
            <a:spLocks noGrp="1"/>
          </p:cNvSpPr>
          <p:nvPr>
            <p:ph type="sldNum" sz="quarter" idx="12"/>
          </p:nvPr>
        </p:nvSpPr>
        <p:spPr>
          <a:xfrm>
            <a:off x="5084763" y="9262188"/>
            <a:ext cx="1543050" cy="527403"/>
          </a:xfrm>
        </p:spPr>
        <p:txBody>
          <a:bodyPr/>
          <a:lstStyle/>
          <a:p>
            <a:fld id="{E33108D8-1193-43E4-AB7C-C97D8F7F7169}" type="slidenum">
              <a:rPr kumimoji="1" lang="ja-JP" altLang="en-US" smtClean="0"/>
              <a:t>8</a:t>
            </a:fld>
            <a:endParaRPr kumimoji="1" lang="ja-JP" altLang="en-US" dirty="0"/>
          </a:p>
        </p:txBody>
      </p:sp>
    </p:spTree>
    <p:extLst>
      <p:ext uri="{BB962C8B-B14F-4D97-AF65-F5344CB8AC3E}">
        <p14:creationId xmlns:p14="http://schemas.microsoft.com/office/powerpoint/2010/main" val="2767436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0A00C9D-D5D6-3C6C-8353-CACA6A9976AA}"/>
              </a:ext>
            </a:extLst>
          </p:cNvPr>
          <p:cNvSpPr txBox="1"/>
          <p:nvPr/>
        </p:nvSpPr>
        <p:spPr>
          <a:xfrm>
            <a:off x="454110" y="776323"/>
            <a:ext cx="4174541" cy="307777"/>
          </a:xfrm>
          <a:prstGeom prst="rect">
            <a:avLst/>
          </a:prstGeom>
          <a:noFill/>
        </p:spPr>
        <p:txBody>
          <a:bodyPr wrap="none" rtlCol="0">
            <a:spAutoFit/>
          </a:bodyPr>
          <a:lstStyle/>
          <a:p>
            <a:r>
              <a:rPr kumimoji="1" lang="ja-JP" altLang="en-US" sz="1400" b="1" dirty="0">
                <a:solidFill>
                  <a:schemeClr val="bg1">
                    <a:lumMod val="50000"/>
                  </a:schemeClr>
                </a:solidFill>
              </a:rPr>
              <a:t>部材寸法の例（構造用製材） （サンプルデータ）</a:t>
            </a:r>
          </a:p>
        </p:txBody>
      </p:sp>
      <p:sp>
        <p:nvSpPr>
          <p:cNvPr id="8" name="テキスト ボックス 7">
            <a:extLst>
              <a:ext uri="{FF2B5EF4-FFF2-40B4-BE49-F238E27FC236}">
                <a16:creationId xmlns:a16="http://schemas.microsoft.com/office/drawing/2014/main" id="{289DBA78-199F-DE70-70AF-F3F6F5A90640}"/>
              </a:ext>
            </a:extLst>
          </p:cNvPr>
          <p:cNvSpPr txBox="1"/>
          <p:nvPr/>
        </p:nvSpPr>
        <p:spPr>
          <a:xfrm>
            <a:off x="454110" y="193472"/>
            <a:ext cx="5032147" cy="369332"/>
          </a:xfrm>
          <a:prstGeom prst="rect">
            <a:avLst/>
          </a:prstGeom>
          <a:noFill/>
        </p:spPr>
        <p:txBody>
          <a:bodyPr wrap="none" rtlCol="0">
            <a:spAutoFit/>
          </a:bodyPr>
          <a:lstStyle/>
          <a:p>
            <a:r>
              <a:rPr kumimoji="1" lang="ja-JP" altLang="en-US" b="1" dirty="0">
                <a:solidFill>
                  <a:schemeClr val="bg1">
                    <a:lumMod val="50000"/>
                  </a:schemeClr>
                </a:solidFill>
              </a:rPr>
              <a:t>枠組壁工法構造用製材・集成材（ツーバイ材）</a:t>
            </a:r>
          </a:p>
        </p:txBody>
      </p:sp>
      <p:cxnSp>
        <p:nvCxnSpPr>
          <p:cNvPr id="10" name="直線コネクタ 9">
            <a:extLst>
              <a:ext uri="{FF2B5EF4-FFF2-40B4-BE49-F238E27FC236}">
                <a16:creationId xmlns:a16="http://schemas.microsoft.com/office/drawing/2014/main" id="{A80E8207-53A8-51D4-1240-E560BBE11B2F}"/>
              </a:ext>
            </a:extLst>
          </p:cNvPr>
          <p:cNvCxnSpPr>
            <a:cxnSpLocks/>
          </p:cNvCxnSpPr>
          <p:nvPr/>
        </p:nvCxnSpPr>
        <p:spPr>
          <a:xfrm>
            <a:off x="454110" y="562804"/>
            <a:ext cx="594978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3" name="表 5">
            <a:extLst>
              <a:ext uri="{FF2B5EF4-FFF2-40B4-BE49-F238E27FC236}">
                <a16:creationId xmlns:a16="http://schemas.microsoft.com/office/drawing/2014/main" id="{1B1E879D-B07D-B9C0-514E-9B2AE13D0A80}"/>
              </a:ext>
            </a:extLst>
          </p:cNvPr>
          <p:cNvGraphicFramePr>
            <a:graphicFrameLocks noGrp="1"/>
          </p:cNvGraphicFramePr>
          <p:nvPr>
            <p:extLst>
              <p:ext uri="{D42A27DB-BD31-4B8C-83A1-F6EECF244321}">
                <p14:modId xmlns:p14="http://schemas.microsoft.com/office/powerpoint/2010/main" val="3388385489"/>
              </p:ext>
            </p:extLst>
          </p:nvPr>
        </p:nvGraphicFramePr>
        <p:xfrm>
          <a:off x="454110" y="1084100"/>
          <a:ext cx="5949779" cy="8733140"/>
        </p:xfrm>
        <a:graphic>
          <a:graphicData uri="http://schemas.openxmlformats.org/drawingml/2006/table">
            <a:tbl>
              <a:tblPr firstRow="1" bandRow="1">
                <a:tableStyleId>{5940675A-B579-460E-94D1-54222C63F5DA}</a:tableStyleId>
              </a:tblPr>
              <a:tblGrid>
                <a:gridCol w="530001">
                  <a:extLst>
                    <a:ext uri="{9D8B030D-6E8A-4147-A177-3AD203B41FA5}">
                      <a16:colId xmlns:a16="http://schemas.microsoft.com/office/drawing/2014/main" val="327650493"/>
                    </a:ext>
                  </a:extLst>
                </a:gridCol>
                <a:gridCol w="526715">
                  <a:extLst>
                    <a:ext uri="{9D8B030D-6E8A-4147-A177-3AD203B41FA5}">
                      <a16:colId xmlns:a16="http://schemas.microsoft.com/office/drawing/2014/main" val="349975397"/>
                    </a:ext>
                  </a:extLst>
                </a:gridCol>
                <a:gridCol w="1441924">
                  <a:extLst>
                    <a:ext uri="{9D8B030D-6E8A-4147-A177-3AD203B41FA5}">
                      <a16:colId xmlns:a16="http://schemas.microsoft.com/office/drawing/2014/main" val="1375889269"/>
                    </a:ext>
                  </a:extLst>
                </a:gridCol>
                <a:gridCol w="809625">
                  <a:extLst>
                    <a:ext uri="{9D8B030D-6E8A-4147-A177-3AD203B41FA5}">
                      <a16:colId xmlns:a16="http://schemas.microsoft.com/office/drawing/2014/main" val="3913779252"/>
                    </a:ext>
                  </a:extLst>
                </a:gridCol>
                <a:gridCol w="1838325">
                  <a:extLst>
                    <a:ext uri="{9D8B030D-6E8A-4147-A177-3AD203B41FA5}">
                      <a16:colId xmlns:a16="http://schemas.microsoft.com/office/drawing/2014/main" val="4020689427"/>
                    </a:ext>
                  </a:extLst>
                </a:gridCol>
                <a:gridCol w="803189">
                  <a:extLst>
                    <a:ext uri="{9D8B030D-6E8A-4147-A177-3AD203B41FA5}">
                      <a16:colId xmlns:a16="http://schemas.microsoft.com/office/drawing/2014/main" val="1147698822"/>
                    </a:ext>
                  </a:extLst>
                </a:gridCol>
              </a:tblGrid>
              <a:tr h="260728">
                <a:tc rowSpan="2">
                  <a:txBody>
                    <a:bodyPr/>
                    <a:lstStyle/>
                    <a:p>
                      <a:r>
                        <a:rPr kumimoji="1" lang="ja-JP" altLang="en-US" sz="1050" dirty="0">
                          <a:latin typeface="ＭＳ Ｐゴシック" panose="020B0600070205080204" pitchFamily="50" charset="-128"/>
                          <a:ea typeface="ＭＳ Ｐゴシック" panose="020B0600070205080204" pitchFamily="50" charset="-128"/>
                        </a:rPr>
                        <a:t>短辺</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rowSpan="2">
                  <a:txBody>
                    <a:bodyPr/>
                    <a:lstStyle/>
                    <a:p>
                      <a:r>
                        <a:rPr kumimoji="1" lang="ja-JP" altLang="en-US" sz="1050" dirty="0">
                          <a:latin typeface="ＭＳ Ｐゴシック" panose="020B0600070205080204" pitchFamily="50" charset="-128"/>
                          <a:ea typeface="ＭＳ Ｐゴシック" panose="020B0600070205080204" pitchFamily="50" charset="-128"/>
                        </a:rPr>
                        <a:t>長辺</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rowSpan="2">
                  <a:txBody>
                    <a:bodyPr/>
                    <a:lstStyle/>
                    <a:p>
                      <a:r>
                        <a:rPr kumimoji="1" lang="ja-JP" altLang="en-US" sz="1050" dirty="0">
                          <a:latin typeface="ＭＳ Ｐゴシック" panose="020B0600070205080204" pitchFamily="50" charset="-128"/>
                          <a:ea typeface="ＭＳ Ｐゴシック" panose="020B0600070205080204" pitchFamily="50" charset="-128"/>
                        </a:rPr>
                        <a:t>材長</a:t>
                      </a:r>
                      <a:r>
                        <a:rPr kumimoji="1" lang="en-US" altLang="ja-JP" sz="1050" dirty="0">
                          <a:latin typeface="ＭＳ Ｐゴシック" panose="020B0600070205080204" pitchFamily="50" charset="-128"/>
                          <a:ea typeface="ＭＳ Ｐゴシック" panose="020B0600070205080204" pitchFamily="50" charset="-128"/>
                        </a:rPr>
                        <a:t>[mm]</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gridSpan="3">
                  <a:txBody>
                    <a:bodyPr/>
                    <a:lstStyle/>
                    <a:p>
                      <a:r>
                        <a:rPr kumimoji="1" lang="ja-JP" altLang="en-US" sz="1050" dirty="0">
                          <a:latin typeface="ＭＳ Ｐゴシック" panose="020B0600070205080204" pitchFamily="50" charset="-128"/>
                          <a:ea typeface="ＭＳ Ｐゴシック" panose="020B0600070205080204" pitchFamily="50" charset="-128"/>
                        </a:rPr>
                        <a:t>調達が比較的容易な樹種と等級</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hMerge="1">
                  <a:txBody>
                    <a:bodyPr/>
                    <a:lstStyle/>
                    <a:p>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716778715"/>
                  </a:ext>
                </a:extLst>
              </a:tr>
              <a:tr h="260728">
                <a:tc vMerge="1">
                  <a:txBody>
                    <a:bodyPr/>
                    <a:lstStyle/>
                    <a:p>
                      <a:r>
                        <a:rPr kumimoji="1" lang="ja-JP" altLang="en-US" sz="1050" dirty="0">
                          <a:latin typeface="ＭＳ Ｐゴシック" panose="020B0600070205080204" pitchFamily="50" charset="-128"/>
                          <a:ea typeface="ＭＳ Ｐゴシック" panose="020B0600070205080204" pitchFamily="50" charset="-128"/>
                        </a:rPr>
                        <a:t>短辺</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vMerge="1">
                  <a:txBody>
                    <a:bodyPr/>
                    <a:lstStyle/>
                    <a:p>
                      <a:r>
                        <a:rPr kumimoji="1" lang="ja-JP" altLang="en-US" sz="1050" dirty="0">
                          <a:latin typeface="ＭＳ Ｐゴシック" panose="020B0600070205080204" pitchFamily="50" charset="-128"/>
                          <a:ea typeface="ＭＳ Ｐゴシック" panose="020B0600070205080204" pitchFamily="50" charset="-128"/>
                        </a:rPr>
                        <a:t>長辺</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vMerge="1">
                  <a:txBody>
                    <a:bodyPr/>
                    <a:lstStyle/>
                    <a:p>
                      <a:r>
                        <a:rPr kumimoji="1" lang="ja-JP" altLang="en-US" sz="1050" dirty="0">
                          <a:latin typeface="ＭＳ Ｐゴシック" panose="020B0600070205080204" pitchFamily="50" charset="-128"/>
                          <a:ea typeface="ＭＳ Ｐゴシック" panose="020B0600070205080204" pitchFamily="50" charset="-128"/>
                        </a:rPr>
                        <a:t>材長</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寸法型式</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樹種群</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ja-JP" altLang="en-US" sz="1050" dirty="0">
                          <a:latin typeface="ＭＳ Ｐゴシック" panose="020B0600070205080204" pitchFamily="50" charset="-128"/>
                          <a:ea typeface="ＭＳ Ｐゴシック" panose="020B0600070205080204" pitchFamily="50" charset="-128"/>
                        </a:rPr>
                        <a:t>等級</a:t>
                      </a: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647534434"/>
                  </a:ext>
                </a:extLst>
              </a:tr>
              <a:tr h="260728">
                <a:tc>
                  <a:txBody>
                    <a:bodyPr/>
                    <a:lstStyle/>
                    <a:p>
                      <a:r>
                        <a:rPr kumimoji="1" lang="en-US" altLang="ja-JP" sz="1050" dirty="0">
                          <a:latin typeface="ＭＳ Ｐゴシック" panose="020B0600070205080204" pitchFamily="50" charset="-128"/>
                          <a:ea typeface="ＭＳ Ｐゴシック" panose="020B0600070205080204" pitchFamily="50" charset="-128"/>
                        </a:rPr>
                        <a:t>19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89</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1829 / 2438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104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err="1">
                          <a:latin typeface="ＭＳ Ｐゴシック" panose="020B0600070205080204" pitchFamily="50" charset="-128"/>
                          <a:ea typeface="ＭＳ Ｐゴシック" panose="020B0600070205080204" pitchFamily="50" charset="-128"/>
                        </a:rPr>
                        <a:t>JSⅢ</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JSⅡ</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JSⅠ</a:t>
                      </a:r>
                      <a:r>
                        <a:rPr kumimoji="1" lang="en-US" altLang="ja-JP" sz="1000" dirty="0">
                          <a:latin typeface="ＭＳ Ｐゴシック" panose="020B0600070205080204" pitchFamily="50" charset="-128"/>
                          <a:ea typeface="ＭＳ Ｐゴシック" panose="020B0600070205080204" pitchFamily="50" charset="-128"/>
                        </a:rPr>
                        <a:t> / SPF</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03460043"/>
                  </a:ext>
                </a:extLst>
              </a:tr>
              <a:tr h="260728">
                <a:tc>
                  <a:txBody>
                    <a:bodyPr/>
                    <a:lstStyle/>
                    <a:p>
                      <a:r>
                        <a:rPr kumimoji="1" lang="en-US" altLang="ja-JP" sz="1050" dirty="0">
                          <a:latin typeface="ＭＳ Ｐゴシック" panose="020B0600070205080204" pitchFamily="50" charset="-128"/>
                          <a:ea typeface="ＭＳ Ｐゴシック" panose="020B0600070205080204" pitchFamily="50" charset="-128"/>
                        </a:rPr>
                        <a:t>19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140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1829 / 2438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106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err="1">
                          <a:latin typeface="ＭＳ Ｐゴシック" panose="020B0600070205080204" pitchFamily="50" charset="-128"/>
                          <a:ea typeface="ＭＳ Ｐゴシック" panose="020B0600070205080204" pitchFamily="50" charset="-128"/>
                        </a:rPr>
                        <a:t>JSⅢ</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JSⅡ</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JSⅠ</a:t>
                      </a:r>
                      <a:r>
                        <a:rPr kumimoji="1" lang="en-US" altLang="ja-JP" sz="1000" dirty="0">
                          <a:latin typeface="ＭＳ Ｐゴシック" panose="020B0600070205080204" pitchFamily="50" charset="-128"/>
                          <a:ea typeface="ＭＳ Ｐゴシック" panose="020B0600070205080204" pitchFamily="50" charset="-128"/>
                        </a:rPr>
                        <a:t> / SPF</a:t>
                      </a:r>
                      <a:endParaRPr kumimoji="1" lang="ja-JP" altLang="en-US" sz="10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5108182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38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64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1829 / 2438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203</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err="1">
                          <a:latin typeface="ＭＳ Ｐゴシック" panose="020B0600070205080204" pitchFamily="50" charset="-128"/>
                          <a:ea typeface="ＭＳ Ｐゴシック" panose="020B0600070205080204" pitchFamily="50" charset="-128"/>
                        </a:rPr>
                        <a:t>JSⅢ</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JSⅡ</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JSⅠ</a:t>
                      </a:r>
                      <a:r>
                        <a:rPr kumimoji="1" lang="en-US" altLang="ja-JP" sz="1000" dirty="0">
                          <a:latin typeface="ＭＳ Ｐゴシック" panose="020B0600070205080204" pitchFamily="50" charset="-128"/>
                          <a:ea typeface="ＭＳ Ｐゴシック" panose="020B0600070205080204" pitchFamily="50" charset="-128"/>
                        </a:rPr>
                        <a:t> / SPF</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5439189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38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1829 / 2438 / 3048 / 3658 / 4267 / 4877 / 5486 / 6096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204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err="1">
                          <a:latin typeface="ＭＳ Ｐゴシック" panose="020B0600070205080204" pitchFamily="50" charset="-128"/>
                          <a:ea typeface="ＭＳ Ｐゴシック" panose="020B0600070205080204" pitchFamily="50" charset="-128"/>
                        </a:rPr>
                        <a:t>JSⅢ</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JSⅡ</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JSⅠ</a:t>
                      </a:r>
                      <a:r>
                        <a:rPr kumimoji="1" lang="en-US" altLang="ja-JP" sz="1000" dirty="0">
                          <a:latin typeface="ＭＳ Ｐゴシック" panose="020B0600070205080204" pitchFamily="50" charset="-128"/>
                          <a:ea typeface="ＭＳ Ｐゴシック" panose="020B0600070205080204" pitchFamily="50" charset="-128"/>
                        </a:rPr>
                        <a:t> / SYP / W Cedar / SPF / Hem-Fir / Hem-Tam / D Fir-L</a:t>
                      </a:r>
                      <a:endParaRPr kumimoji="1" lang="ja-JP" altLang="en-US" sz="10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p>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815707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38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114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1829 / 2438 / 3048 / 3658 / 4267 / 4877 / 5486 / 6096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205</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err="1">
                          <a:latin typeface="ＭＳ Ｐゴシック" panose="020B0600070205080204" pitchFamily="50" charset="-128"/>
                          <a:ea typeface="ＭＳ Ｐゴシック" panose="020B0600070205080204" pitchFamily="50" charset="-128"/>
                        </a:rPr>
                        <a:t>JSⅢ</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JSⅡ</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JSⅠ</a:t>
                      </a:r>
                      <a:r>
                        <a:rPr kumimoji="1" lang="en-US" altLang="ja-JP" sz="1000" dirty="0">
                          <a:latin typeface="ＭＳ Ｐゴシック" panose="020B0600070205080204" pitchFamily="50" charset="-128"/>
                          <a:ea typeface="ＭＳ Ｐゴシック" panose="020B0600070205080204" pitchFamily="50" charset="-128"/>
                        </a:rPr>
                        <a:t> / SYP / W Cedar / SPF / Hem-Fir / Hem-Tam / D Fir-L</a:t>
                      </a:r>
                      <a:endParaRPr kumimoji="1" lang="ja-JP" altLang="en-US" sz="10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191723007"/>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38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140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1829 / 2438 / 3048 / 3658 / 4267 / 4877 / 5486 / 6096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206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err="1">
                          <a:latin typeface="ＭＳ Ｐゴシック" panose="020B0600070205080204" pitchFamily="50" charset="-128"/>
                          <a:ea typeface="ＭＳ Ｐゴシック" panose="020B0600070205080204" pitchFamily="50" charset="-128"/>
                        </a:rPr>
                        <a:t>JSⅢ</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JSⅡ</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JSⅠ</a:t>
                      </a:r>
                      <a:r>
                        <a:rPr kumimoji="1" lang="en-US" altLang="ja-JP" sz="1000" dirty="0">
                          <a:latin typeface="ＭＳ Ｐゴシック" panose="020B0600070205080204" pitchFamily="50" charset="-128"/>
                          <a:ea typeface="ＭＳ Ｐゴシック" panose="020B0600070205080204" pitchFamily="50" charset="-128"/>
                        </a:rPr>
                        <a:t> / SYP / W Cedar / SPF / Hem-Fir / Hem-Tam / D Fir-L</a:t>
                      </a:r>
                      <a:endParaRPr kumimoji="1" lang="ja-JP" altLang="en-US" sz="10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98203038"/>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38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184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2438 / 3048 / 3658 / 4267 / 4877 / 5486 / 6096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208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a:latin typeface="ＭＳ Ｐゴシック" panose="020B0600070205080204" pitchFamily="50" charset="-128"/>
                          <a:ea typeface="ＭＳ Ｐゴシック" panose="020B0600070205080204" pitchFamily="50" charset="-128"/>
                        </a:rPr>
                        <a:t>SYP / W Cedar / SPF / Hem-Fir / Hem-Tam / D Fir-L</a:t>
                      </a:r>
                      <a:endParaRPr kumimoji="1" lang="ja-JP" altLang="en-US" sz="1000" dirty="0">
                        <a:latin typeface="ＭＳ Ｐゴシック" panose="020B0600070205080204" pitchFamily="50" charset="-128"/>
                        <a:ea typeface="ＭＳ Ｐゴシック" panose="020B060007020508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59641518"/>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38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235</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2438 / 3048 / 3658 / 4267 / 4877 / 5486 / 6096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210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a:latin typeface="ＭＳ Ｐゴシック" panose="020B0600070205080204" pitchFamily="50" charset="-128"/>
                          <a:ea typeface="ＭＳ Ｐゴシック" panose="020B0600070205080204" pitchFamily="50" charset="-128"/>
                        </a:rPr>
                        <a:t>SYP / W Cedar / SPF / Hem-Fir / Hem-Tam / D Fir-L</a:t>
                      </a:r>
                      <a:endParaRPr kumimoji="1" lang="ja-JP" altLang="en-US" sz="1000" dirty="0">
                        <a:latin typeface="ＭＳ Ｐゴシック" panose="020B0600070205080204" pitchFamily="50" charset="-128"/>
                        <a:ea typeface="ＭＳ Ｐゴシック" panose="020B060007020508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18617780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38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286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2438 / 3048 / 3658 / 4267 / 4877 / 5486 / 6096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212</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a:latin typeface="ＭＳ Ｐゴシック" panose="020B0600070205080204" pitchFamily="50" charset="-128"/>
                          <a:ea typeface="ＭＳ Ｐゴシック" panose="020B0600070205080204" pitchFamily="50" charset="-128"/>
                        </a:rPr>
                        <a:t>W Cedar / SPF / Hem-Fir / Hem-Tam / D Fir-L</a:t>
                      </a:r>
                      <a:endParaRPr kumimoji="1" lang="ja-JP" altLang="en-US" sz="1000" dirty="0">
                        <a:latin typeface="ＭＳ Ｐゴシック" panose="020B0600070205080204" pitchFamily="50" charset="-128"/>
                        <a:ea typeface="ＭＳ Ｐゴシック" panose="020B060007020508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106772865"/>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64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1829 / 2438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304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a:latin typeface="ＭＳ Ｐゴシック" panose="020B0600070205080204" pitchFamily="50" charset="-128"/>
                          <a:ea typeface="ＭＳ Ｐゴシック" panose="020B0600070205080204" pitchFamily="50" charset="-128"/>
                        </a:rPr>
                        <a:t>W Cedar / SPF / Hem-Fir / Hem-Tam / D Fir-L</a:t>
                      </a:r>
                      <a:endParaRPr kumimoji="1" lang="ja-JP" altLang="en-US" sz="10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06575399"/>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64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140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1829 / 2438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306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a:latin typeface="ＭＳ Ｐゴシック" panose="020B0600070205080204" pitchFamily="50" charset="-128"/>
                          <a:ea typeface="ＭＳ Ｐゴシック" panose="020B0600070205080204" pitchFamily="50" charset="-128"/>
                        </a:rPr>
                        <a:t>W Cedar / SPF / Hem-Fir / Hem-Tam / D Fir-L</a:t>
                      </a:r>
                      <a:endParaRPr kumimoji="1" lang="ja-JP" altLang="en-US" sz="10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166205403"/>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1829 / 2438 / 3048 / 3658 / 4267</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404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a:latin typeface="ＭＳ Ｐゴシック" panose="020B0600070205080204" pitchFamily="50" charset="-128"/>
                          <a:ea typeface="ＭＳ Ｐゴシック" panose="020B0600070205080204" pitchFamily="50" charset="-128"/>
                        </a:rPr>
                        <a:t>W Cedar / SPF / Hem-Fir / Hem-Tam / D Fir-L</a:t>
                      </a:r>
                      <a:endParaRPr kumimoji="1" lang="ja-JP" altLang="en-US" sz="10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23102216"/>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114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1829 / 2438 / 3048 / 3658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405</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err="1">
                          <a:latin typeface="ＭＳ Ｐゴシック" panose="020B0600070205080204" pitchFamily="50" charset="-128"/>
                          <a:ea typeface="ＭＳ Ｐゴシック" panose="020B0600070205080204" pitchFamily="50" charset="-128"/>
                        </a:rPr>
                        <a:t>JSⅢ</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JSⅡ</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JSⅠ</a:t>
                      </a:r>
                      <a:r>
                        <a:rPr kumimoji="1" lang="en-US" altLang="ja-JP" sz="1000" dirty="0">
                          <a:latin typeface="ＭＳ Ｐゴシック" panose="020B0600070205080204" pitchFamily="50" charset="-128"/>
                          <a:ea typeface="ＭＳ Ｐゴシック" panose="020B0600070205080204" pitchFamily="50" charset="-128"/>
                        </a:rPr>
                        <a:t> / SYP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838137401"/>
                  </a:ext>
                </a:extLst>
              </a:tr>
              <a:tr h="25166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140</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3048 / 3658 / 4267</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406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a:latin typeface="ＭＳ Ｐゴシック" panose="020B0600070205080204" pitchFamily="50" charset="-128"/>
                          <a:ea typeface="ＭＳ Ｐゴシック" panose="020B0600070205080204" pitchFamily="50" charset="-128"/>
                        </a:rPr>
                        <a:t>W Cedar / SPF / Hem-Fir / Hem-Tam / D Fir-L</a:t>
                      </a:r>
                      <a:endParaRPr kumimoji="1" lang="ja-JP" altLang="en-US" sz="10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090371094"/>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184</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3048 / 3658 / 4267</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408</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a:latin typeface="ＭＳ Ｐゴシック" panose="020B0600070205080204" pitchFamily="50" charset="-128"/>
                          <a:ea typeface="ＭＳ Ｐゴシック" panose="020B0600070205080204" pitchFamily="50" charset="-128"/>
                        </a:rPr>
                        <a:t>W Cedar / SPF / Hem-Fir / Hem-Tam / D Fir-L</a:t>
                      </a:r>
                      <a:endParaRPr kumimoji="1" lang="ja-JP" altLang="en-US" sz="100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44821696"/>
                  </a:ext>
                </a:extLst>
              </a:tr>
              <a:tr h="2607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76</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50" dirty="0">
                          <a:latin typeface="ＭＳ Ｐゴシック" panose="020B0600070205080204" pitchFamily="50" charset="-128"/>
                          <a:ea typeface="ＭＳ Ｐゴシック" panose="020B0600070205080204" pitchFamily="50" charset="-128"/>
                        </a:rPr>
                        <a:t>89</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1829 / 2438 / 3048 / 3658</a:t>
                      </a:r>
                      <a:endParaRPr kumimoji="1" lang="ja-JP" altLang="en-US" sz="1050" dirty="0">
                        <a:latin typeface="ＭＳ Ｐゴシック" panose="020B0600070205080204" pitchFamily="50" charset="-128"/>
                        <a:ea typeface="ＭＳ Ｐゴシック" panose="020B0600070205080204" pitchFamily="50" charset="-128"/>
                      </a:endParaRPr>
                    </a:p>
                    <a:p>
                      <a:endParaRPr kumimoji="1" lang="en-US" altLang="ja-JP"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204W</a:t>
                      </a:r>
                      <a:endParaRPr kumimoji="1" lang="ja-JP" altLang="en-US" sz="1050" dirty="0">
                        <a:latin typeface="ＭＳ Ｐゴシック" panose="020B0600070205080204" pitchFamily="50" charset="-128"/>
                        <a:ea typeface="ＭＳ Ｐゴシック" panose="020B0600070205080204" pitchFamily="50" charset="-128"/>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00" dirty="0" err="1">
                          <a:latin typeface="ＭＳ Ｐゴシック" panose="020B0600070205080204" pitchFamily="50" charset="-128"/>
                          <a:ea typeface="ＭＳ Ｐゴシック" panose="020B0600070205080204" pitchFamily="50" charset="-128"/>
                        </a:rPr>
                        <a:t>JSⅢ</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JSⅡ</a:t>
                      </a:r>
                      <a:r>
                        <a:rPr kumimoji="1" lang="en-US" altLang="ja-JP" sz="1000" dirty="0">
                          <a:latin typeface="ＭＳ Ｐゴシック" panose="020B0600070205080204" pitchFamily="50" charset="-128"/>
                          <a:ea typeface="ＭＳ Ｐゴシック" panose="020B0600070205080204" pitchFamily="50" charset="-128"/>
                        </a:rPr>
                        <a:t> / </a:t>
                      </a:r>
                      <a:r>
                        <a:rPr kumimoji="1" lang="en-US" altLang="ja-JP" sz="1000" dirty="0" err="1">
                          <a:latin typeface="ＭＳ Ｐゴシック" panose="020B0600070205080204" pitchFamily="50" charset="-128"/>
                          <a:ea typeface="ＭＳ Ｐゴシック" panose="020B0600070205080204" pitchFamily="50" charset="-128"/>
                        </a:rPr>
                        <a:t>JSⅠ</a:t>
                      </a:r>
                      <a:r>
                        <a:rPr kumimoji="1" lang="en-US" altLang="ja-JP" sz="1000" dirty="0">
                          <a:latin typeface="ＭＳ Ｐゴシック" panose="020B0600070205080204" pitchFamily="50" charset="-128"/>
                          <a:ea typeface="ＭＳ Ｐゴシック" panose="020B0600070205080204" pitchFamily="50" charset="-128"/>
                        </a:rPr>
                        <a:t> / SYP </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特級 </a:t>
                      </a:r>
                      <a:r>
                        <a:rPr kumimoji="1" lang="en-US" altLang="ja-JP" sz="1050" dirty="0">
                          <a:latin typeface="ＭＳ Ｐゴシック" panose="020B0600070205080204" pitchFamily="50" charset="-128"/>
                          <a:ea typeface="ＭＳ Ｐゴシック" panose="020B0600070205080204" pitchFamily="50" charset="-128"/>
                        </a:rPr>
                        <a:t>/ 1</a:t>
                      </a:r>
                      <a:r>
                        <a:rPr kumimoji="1" lang="ja-JP" altLang="en-US" sz="1050" dirty="0">
                          <a:latin typeface="ＭＳ Ｐゴシック" panose="020B0600070205080204" pitchFamily="50" charset="-128"/>
                          <a:ea typeface="ＭＳ Ｐゴシック" panose="020B0600070205080204" pitchFamily="50" charset="-128"/>
                        </a:rPr>
                        <a:t>級 </a:t>
                      </a:r>
                      <a:r>
                        <a:rPr kumimoji="1" lang="en-US" altLang="ja-JP" sz="1050" dirty="0">
                          <a:latin typeface="ＭＳ Ｐゴシック" panose="020B0600070205080204" pitchFamily="50" charset="-128"/>
                          <a:ea typeface="ＭＳ Ｐゴシック" panose="020B0600070205080204" pitchFamily="50" charset="-128"/>
                        </a:rPr>
                        <a:t>/ 2</a:t>
                      </a:r>
                      <a:r>
                        <a:rPr kumimoji="1" lang="ja-JP" altLang="en-US" sz="1050" dirty="0">
                          <a:latin typeface="ＭＳ Ｐゴシック" panose="020B0600070205080204" pitchFamily="50" charset="-128"/>
                          <a:ea typeface="ＭＳ Ｐゴシック" panose="020B0600070205080204" pitchFamily="50" charset="-128"/>
                        </a:rPr>
                        <a:t>級</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48123708"/>
                  </a:ext>
                </a:extLst>
              </a:tr>
            </a:tbl>
          </a:graphicData>
        </a:graphic>
      </p:graphicFrame>
      <p:sp>
        <p:nvSpPr>
          <p:cNvPr id="2" name="スライド番号プレースホルダー 1">
            <a:extLst>
              <a:ext uri="{FF2B5EF4-FFF2-40B4-BE49-F238E27FC236}">
                <a16:creationId xmlns:a16="http://schemas.microsoft.com/office/drawing/2014/main" id="{A890C54D-2C7A-37EF-FE11-74F9FF6CC960}"/>
              </a:ext>
            </a:extLst>
          </p:cNvPr>
          <p:cNvSpPr>
            <a:spLocks noGrp="1"/>
          </p:cNvSpPr>
          <p:nvPr>
            <p:ph type="sldNum" sz="quarter" idx="12"/>
          </p:nvPr>
        </p:nvSpPr>
        <p:spPr/>
        <p:txBody>
          <a:bodyPr/>
          <a:lstStyle/>
          <a:p>
            <a:fld id="{E33108D8-1193-43E4-AB7C-C97D8F7F7169}" type="slidenum">
              <a:rPr kumimoji="1" lang="ja-JP" altLang="en-US" smtClean="0"/>
              <a:t>9</a:t>
            </a:fld>
            <a:endParaRPr kumimoji="1" lang="ja-JP" altLang="en-US"/>
          </a:p>
        </p:txBody>
      </p:sp>
    </p:spTree>
    <p:extLst>
      <p:ext uri="{BB962C8B-B14F-4D97-AF65-F5344CB8AC3E}">
        <p14:creationId xmlns:p14="http://schemas.microsoft.com/office/powerpoint/2010/main" val="229715768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2297</TotalTime>
  <Words>4185</Words>
  <Application>Microsoft Office PowerPoint</Application>
  <PresentationFormat>A4 210 x 297 mm</PresentationFormat>
  <Paragraphs>608</Paragraphs>
  <Slides>14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14</vt:i4>
      </vt:variant>
    </vt:vector>
  </HeadingPairs>
  <TitlesOfParts>
    <vt:vector size="20" baseType="lpstr">
      <vt:lpstr>ＭＳ Ｐゴシック</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木質材料BIMサンプルデータ説明書</dc:title>
  <dc:creator>吉川 晃平</dc:creator>
  <cp:lastModifiedBy>吉川 晃平</cp:lastModifiedBy>
  <cp:revision>88</cp:revision>
  <cp:lastPrinted>2023-01-27T02:34:56Z</cp:lastPrinted>
  <dcterms:created xsi:type="dcterms:W3CDTF">2023-01-10T01:51:46Z</dcterms:created>
  <dcterms:modified xsi:type="dcterms:W3CDTF">2023-03-06T09:29:36Z</dcterms:modified>
</cp:coreProperties>
</file>